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 varScale="1">
        <p:scale>
          <a:sx n="83" d="100"/>
          <a:sy n="83" d="100"/>
        </p:scale>
        <p:origin x="1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01A43A-97BC-F643-B6C4-613D2F3D2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84F4E-5EE2-E349-AFA4-32960738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9A211-9421-584A-B9BC-3289AB73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1A24-9094-924E-95C2-63567684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3A986-DB25-5A44-BAAB-F311680F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86B68-EF92-A64C-8020-A57D96B7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81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D259-F385-2E40-B171-32C0C83C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14FA1-AA17-134A-BEAD-C4C8EBD0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5809-A9F5-F04F-A8B2-DC709557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0077-7209-C046-86D5-A1E55435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42E1-B836-3340-B2B5-6C3675A5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5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5F561-E811-674E-9DBC-A3189AED0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9808-B748-4D4A-A690-13C41B14D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36B05-AB12-8B49-9F62-0497FDDF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FAF7-4F1A-064E-975D-0C339E03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289A-DE73-6B42-81C9-DF9491B6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8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0AC-A211-414A-8992-0FE68C20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80506-A465-0F4D-8E5D-D1EEBF60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A9CAA-7CB7-E042-BA38-7B5B4B6F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E8008-9FB4-124E-899C-0CC7092C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6D650-5EAF-C34D-855F-C9EFBF36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7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A1F2-1EEA-7745-8198-8F85752A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2C75-2033-854F-9FF4-2664A006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A9F1-C319-B44C-ABC7-E695CFCB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162E-2DF4-D645-8391-5498788C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016B-D568-214B-A59F-3ECB7791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49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74BD-440B-5440-823E-DE715283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66A8-8A6C-8046-A0BB-97824FFE8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E561C-08E4-3B4C-9AD6-D655B9402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7D9B7-E08B-8E49-9242-F3BA03C3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2F104-793E-1D4E-A01B-36817164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636F5-5790-094B-83EF-F474549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2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F52E-F349-264F-A165-4435EB37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D0720-4835-0840-9580-62BE8C5E8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AE043-39E7-4640-BB22-B5CA99905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C324D-7037-084B-B726-DF28ADCBF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9B582-3743-6E46-84E0-E8BE9C31C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72466-FE25-9D40-A2F6-8F9ABBF7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2DD43-D79C-3F4C-82DC-2643C7F9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D3F2B-2ABF-9349-88F5-61F7428E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7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3CEA-013F-E648-B696-733FC452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9BE84-6029-A546-B576-36C086D2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0D71-FD1C-DA44-A086-BF152936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E0065-5925-764F-B00D-8300D9CA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7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57D40-EEB3-7A46-A387-AEFC55F8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5ACBA-8C02-194E-94EF-395F69F7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41A1A-6986-C845-AE1A-C0511D0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37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49EC-FAE7-9141-B08B-9D3BA1BC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F08D-1036-5A49-91C2-8E58E48B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6DE7-DC75-D342-91F1-AC6A23842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774E6-930B-4B47-BCB7-D185E8F3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42FDD-883F-C947-B7A9-52FF0CAE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8DEA6-F82B-EB46-B81F-1AAF3471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5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CDEE-7554-9948-84FF-1297A109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F7FC1-8BB0-5C41-9940-2949BB234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B71E0-A6A1-AC4A-90CE-6AB446677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74846-DBBB-CB49-8416-F7594DDD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D23D-F1DF-6845-9FAB-BF9EBA26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98DE4-C9D0-9441-8A51-CD0E48D7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E2A6C0-EDC6-1A44-87D6-A492CF71BE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97CD2-FAB8-4244-BCF0-AF0ABC1D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D2954-818F-AE4E-8426-2E35DEC7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A69A-4DEC-B74C-AA9B-B9C48CA6F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95BE-5DFD-F44A-875D-F83048593F36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5E9E-401C-F340-AE9D-8B9C015E3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829F-7A30-8C43-AE53-472E5C476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B806-0EFA-D747-B6EE-FFE097293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0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E42C-24A0-564E-9FD9-27AF76ACC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74" y="4024447"/>
            <a:ext cx="10511245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Corbel" panose="020B0503020204020204" pitchFamily="34" charset="0"/>
              </a:rPr>
              <a:t>Централизованная система управления технологическими процессами </a:t>
            </a:r>
            <a:r>
              <a:rPr lang="ru-RU" sz="8000" b="1" dirty="0" err="1" smtClean="0">
                <a:latin typeface="Corbel" panose="020B0503020204020204" pitchFamily="34" charset="0"/>
              </a:rPr>
              <a:t>Кирсановского</a:t>
            </a:r>
            <a:r>
              <a:rPr lang="ru-RU" sz="8000" b="1" dirty="0" smtClean="0">
                <a:latin typeface="Corbel" panose="020B0503020204020204" pitchFamily="34" charset="0"/>
              </a:rPr>
              <a:t> сахарного завода</a:t>
            </a:r>
            <a:endParaRPr lang="uk-UA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3" y="539296"/>
            <a:ext cx="12043954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Модули </a:t>
            </a:r>
            <a:r>
              <a:rPr lang="ru-RU" b="1" dirty="0" smtClean="0"/>
              <a:t>централизованной системы </a:t>
            </a:r>
            <a:r>
              <a:rPr lang="ru-RU" b="1" dirty="0"/>
              <a:t>по мониторингу и контролю балансовых показателей эффективности производства 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5" y="1914687"/>
            <a:ext cx="489670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88" y="2547047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022" y="1853570"/>
            <a:ext cx="11051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inpin heiti"/>
              </a:rPr>
              <a:t>Мониторинг </a:t>
            </a:r>
            <a:r>
              <a:rPr lang="ru-RU" b="1" dirty="0">
                <a:solidFill>
                  <a:schemeClr val="bg1"/>
                </a:solidFill>
                <a:latin typeface="inpin heiti"/>
              </a:rPr>
              <a:t>стабильности реализации производственных процессов </a:t>
            </a:r>
            <a:r>
              <a:rPr lang="ru-RU" b="1" dirty="0" smtClean="0">
                <a:solidFill>
                  <a:schemeClr val="bg1"/>
                </a:solidFill>
                <a:latin typeface="inpin heiti"/>
              </a:rPr>
              <a:t>согласно планам </a:t>
            </a:r>
            <a:r>
              <a:rPr lang="ru-RU" b="1" dirty="0">
                <a:solidFill>
                  <a:schemeClr val="bg1"/>
                </a:solidFill>
                <a:latin typeface="inpin heiti"/>
              </a:rPr>
              <a:t>(вкладка «Надежность»)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022" y="2621428"/>
            <a:ext cx="10110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Балансовые показатели производства (вкладка «Баланс производства»)</a:t>
            </a:r>
          </a:p>
          <a:p>
            <a:endParaRPr lang="ru-RU" b="1" dirty="0" smtClean="0">
              <a:solidFill>
                <a:schemeClr val="bg1"/>
              </a:solidFill>
              <a:ea typeface="inpin heiti" panose="00000500000000000000"/>
            </a:endParaRPr>
          </a:p>
          <a:p>
            <a:r>
              <a:rPr lang="ru-RU" b="1" dirty="0" smtClean="0">
                <a:solidFill>
                  <a:schemeClr val="bg1"/>
                </a:solidFill>
                <a:ea typeface="inpin heiti" panose="00000500000000000000"/>
              </a:rPr>
              <a:t>Мониторинг 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продуктовых показателей (вкладка «Мониторинг состояния ВУ»)</a:t>
            </a:r>
          </a:p>
          <a:p>
            <a:endParaRPr lang="ru-RU" b="1" dirty="0" smtClean="0">
              <a:solidFill>
                <a:schemeClr val="bg1"/>
              </a:solidFill>
              <a:ea typeface="inpin heiti" panose="00000500000000000000"/>
            </a:endParaRPr>
          </a:p>
          <a:p>
            <a:r>
              <a:rPr lang="ru-RU" b="1" dirty="0" smtClean="0">
                <a:solidFill>
                  <a:schemeClr val="bg1"/>
                </a:solidFill>
                <a:ea typeface="inpin heiti" panose="00000500000000000000"/>
              </a:rPr>
              <a:t>Контроль 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химических балансовых показателей (вкладка «</a:t>
            </a:r>
            <a:r>
              <a:rPr lang="ru-RU" b="1" dirty="0" err="1">
                <a:solidFill>
                  <a:schemeClr val="bg1"/>
                </a:solidFill>
                <a:ea typeface="inpin heiti" panose="00000500000000000000"/>
              </a:rPr>
              <a:t>Автом.Хим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.-</a:t>
            </a:r>
          </a:p>
          <a:p>
            <a:r>
              <a:rPr lang="ru-RU" b="1" dirty="0" err="1">
                <a:solidFill>
                  <a:schemeClr val="bg1"/>
                </a:solidFill>
                <a:ea typeface="inpin heiti" panose="00000500000000000000"/>
              </a:rPr>
              <a:t>Тех.Журнал</a:t>
            </a:r>
            <a:r>
              <a:rPr lang="ru-RU" b="1" dirty="0" smtClean="0">
                <a:solidFill>
                  <a:schemeClr val="bg1"/>
                </a:solidFill>
                <a:ea typeface="inpin heiti" panose="00000500000000000000"/>
              </a:rPr>
              <a:t>»)</a:t>
            </a:r>
          </a:p>
          <a:p>
            <a:endParaRPr lang="ru-RU" b="1" dirty="0">
              <a:solidFill>
                <a:schemeClr val="bg1"/>
              </a:solidFill>
              <a:ea typeface="inpin heiti" panose="00000500000000000000"/>
            </a:endParaRPr>
          </a:p>
          <a:p>
            <a:r>
              <a:rPr lang="ru-RU" b="1" dirty="0" smtClean="0">
                <a:solidFill>
                  <a:schemeClr val="bg1"/>
                </a:solidFill>
                <a:ea typeface="inpin heiti" panose="00000500000000000000"/>
              </a:rPr>
              <a:t>Контроль 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плановых показателей (вкладка «</a:t>
            </a:r>
            <a:r>
              <a:rPr lang="ru-RU" b="1" dirty="0" err="1">
                <a:solidFill>
                  <a:schemeClr val="bg1"/>
                </a:solidFill>
                <a:ea typeface="inpin heiti" panose="00000500000000000000"/>
              </a:rPr>
              <a:t>Автом.аудит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 (за </a:t>
            </a:r>
            <a:r>
              <a:rPr lang="ru-RU" b="1" dirty="0" err="1">
                <a:solidFill>
                  <a:schemeClr val="bg1"/>
                </a:solidFill>
                <a:ea typeface="inpin heiti" panose="00000500000000000000"/>
              </a:rPr>
              <a:t>выбр.период</a:t>
            </a:r>
            <a:r>
              <a:rPr lang="ru-RU" b="1" dirty="0">
                <a:solidFill>
                  <a:schemeClr val="bg1"/>
                </a:solidFill>
                <a:ea typeface="inpin heiti" panose="00000500000000000000"/>
              </a:rPr>
              <a:t>)») </a:t>
            </a: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88" y="3126516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98" y="3684039"/>
            <a:ext cx="489670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88" y="4380883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926" y="5391922"/>
            <a:ext cx="11652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Для внедрения данной системы </a:t>
            </a:r>
            <a:r>
              <a:rPr lang="ru-RU" i="1" dirty="0" smtClean="0">
                <a:solidFill>
                  <a:schemeClr val="bg1"/>
                </a:solidFill>
              </a:rPr>
              <a:t>предоставляется </a:t>
            </a:r>
            <a:r>
              <a:rPr lang="ru-RU" i="1" dirty="0">
                <a:solidFill>
                  <a:schemeClr val="bg1"/>
                </a:solidFill>
              </a:rPr>
              <a:t>доступ </a:t>
            </a:r>
            <a:r>
              <a:rPr lang="ru-RU" i="1" dirty="0" smtClean="0">
                <a:solidFill>
                  <a:schemeClr val="bg1"/>
                </a:solidFill>
              </a:rPr>
              <a:t>базам данных </a:t>
            </a:r>
            <a:r>
              <a:rPr lang="ru-RU" i="1" dirty="0">
                <a:solidFill>
                  <a:schemeClr val="bg1"/>
                </a:solidFill>
              </a:rPr>
              <a:t>из </a:t>
            </a:r>
            <a:r>
              <a:rPr lang="ru-RU" i="1" dirty="0" smtClean="0">
                <a:solidFill>
                  <a:schemeClr val="bg1"/>
                </a:solidFill>
              </a:rPr>
              <a:t>систем завода (производственная </a:t>
            </a:r>
            <a:r>
              <a:rPr lang="ru-RU" i="1" dirty="0">
                <a:solidFill>
                  <a:schemeClr val="bg1"/>
                </a:solidFill>
              </a:rPr>
              <a:t>лаборатория, </a:t>
            </a:r>
            <a:r>
              <a:rPr lang="ru-RU" i="1" dirty="0" err="1">
                <a:solidFill>
                  <a:schemeClr val="bg1"/>
                </a:solidFill>
              </a:rPr>
              <a:t>свеклоприемный</a:t>
            </a:r>
            <a:r>
              <a:rPr lang="ru-RU" i="1" dirty="0">
                <a:solidFill>
                  <a:schemeClr val="bg1"/>
                </a:solidFill>
              </a:rPr>
              <a:t> пункт и т. д.). </a:t>
            </a:r>
          </a:p>
        </p:txBody>
      </p:sp>
    </p:spTree>
    <p:extLst>
      <p:ext uri="{BB962C8B-B14F-4D97-AF65-F5344CB8AC3E}">
        <p14:creationId xmlns:p14="http://schemas.microsoft.com/office/powerpoint/2010/main" val="427561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93074" y="2757442"/>
            <a:ext cx="13123817" cy="4351338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ru-RU" sz="7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0961" y="16782"/>
            <a:ext cx="113538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Конфигурация ЦСУ технологическими процессами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796245"/>
            <a:ext cx="11871903" cy="59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Элементы системы</a:t>
            </a:r>
            <a:endParaRPr lang="en-UA" b="1" dirty="0"/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735844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2404472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226450" y="3239085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3327167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798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9027005" y="2926081"/>
            <a:ext cx="2537977" cy="728209"/>
            <a:chOff x="6403403" y="1682338"/>
            <a:chExt cx="1917637" cy="518000"/>
          </a:xfrm>
        </p:grpSpPr>
        <p:sp>
          <p:nvSpPr>
            <p:cNvPr id="79" name="矩形 59">
              <a:extLst>
                <a:ext uri="{FF2B5EF4-FFF2-40B4-BE49-F238E27FC236}">
                  <a16:creationId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403403" y="1682338"/>
              <a:ext cx="1917637" cy="518000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клиентских рабочих места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606724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-22125" y="4728219"/>
            <a:ext cx="3694509" cy="1035985"/>
            <a:chOff x="6423334" y="1641124"/>
            <a:chExt cx="1897706" cy="834730"/>
          </a:xfrm>
        </p:grpSpPr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834730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Локальные системы автоматизации на заводе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2063731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1044254" y="6032747"/>
            <a:ext cx="3587460" cy="728209"/>
            <a:chOff x="6423334" y="1641124"/>
            <a:chExt cx="1897706" cy="586744"/>
          </a:xfrm>
        </p:grpSpPr>
        <p:sp>
          <p:nvSpPr>
            <p:cNvPr id="53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586744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дополнительные клиентские лицензии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4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406235" y="3534187"/>
            <a:ext cx="3344334" cy="728209"/>
            <a:chOff x="6423334" y="1641124"/>
            <a:chExt cx="1897706" cy="586744"/>
          </a:xfrm>
        </p:grpSpPr>
        <p:sp>
          <p:nvSpPr>
            <p:cNvPr id="56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586744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Оптический кабель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 rot="10800000">
            <a:off x="3611964" y="1735910"/>
            <a:ext cx="4106132" cy="4097428"/>
            <a:chOff x="3347856" y="1888809"/>
            <a:chExt cx="2663825" cy="2662237"/>
          </a:xfrm>
          <a:solidFill>
            <a:srgbClr val="00B050"/>
          </a:solidFill>
        </p:grpSpPr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2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 rot="10800000">
              <a:off x="5381336" y="3835599"/>
              <a:ext cx="226915" cy="299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5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703788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3162269" y="3132310"/>
            <a:ext cx="1880628" cy="1779324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6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3228044" y="2131685"/>
            <a:ext cx="1583414" cy="1370105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17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8743877" y="1706364"/>
            <a:ext cx="3587460" cy="728210"/>
            <a:chOff x="6423334" y="1641124"/>
            <a:chExt cx="1897706" cy="586745"/>
          </a:xfrm>
        </p:grpSpPr>
        <p:sp>
          <p:nvSpPr>
            <p:cNvPr id="118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586745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Резервированный сервер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9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6" grpId="0" animBg="1"/>
      <p:bldP spid="101" grpId="0" animBg="1"/>
      <p:bldP spid="89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2" y="322217"/>
            <a:ext cx="10456817" cy="822371"/>
          </a:xfrm>
        </p:spPr>
        <p:txBody>
          <a:bodyPr/>
          <a:lstStyle/>
          <a:p>
            <a:pPr algn="ctr"/>
            <a:r>
              <a:rPr lang="ru-RU" b="1" dirty="0" smtClean="0"/>
              <a:t>Преимущества  системы</a:t>
            </a:r>
            <a:endParaRPr lang="en-UA" b="1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>
            <a:extLst>
              <a:ext uri="{FF2B5EF4-FFF2-40B4-BE49-F238E27FC236}">
                <a16:creationId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7150970" y="1917459"/>
            <a:ext cx="4202829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Мониторинг и контроль работы всего завода с одного места</a:t>
            </a:r>
            <a:endParaRPr lang="zh-CN" altLang="en-US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7150970" y="3615083"/>
            <a:ext cx="4588183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Управление работой завода централизованно с одного места</a:t>
            </a:r>
            <a:endParaRPr lang="zh-CN" altLang="en-US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矩形 44">
            <a:extLst>
              <a:ext uri="{FF2B5EF4-FFF2-40B4-BE49-F238E27FC236}">
                <a16:creationId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175628" y="2383674"/>
            <a:ext cx="508491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Автоматическое онлайн формирование централизованной базы данных и архивации  по всем технологическим процессам на одном месте и в реальном времени</a:t>
            </a:r>
            <a:endParaRPr lang="zh-CN" altLang="en-US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175628" y="4465728"/>
            <a:ext cx="5044178" cy="17404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Выполнение всех технических условий для реализации центральной системы по мониторингу и контролю балансовых показателей эффективности производства</a:t>
            </a:r>
            <a:endParaRPr lang="zh-CN" altLang="en-US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64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93"/>
            <a:ext cx="10515600" cy="779463"/>
          </a:xfrm>
        </p:spPr>
        <p:txBody>
          <a:bodyPr/>
          <a:lstStyle/>
          <a:p>
            <a:r>
              <a:rPr lang="ru-RU" b="1" dirty="0" smtClean="0"/>
              <a:t>Область и параметры реализации системы</a:t>
            </a:r>
            <a:endParaRPr lang="en-UA" b="1" dirty="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0" y="1358765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51" y="2505242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51" y="3391143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5" y="4286028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5" y="5163367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5" y="603172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690256" y="1123616"/>
            <a:ext cx="11318864" cy="105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Резервированный сервер с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двумя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клиентскими рабочими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станциями и SIEMENS </a:t>
            </a:r>
            <a:r>
              <a:rPr lang="ru-RU" altLang="zh-CN" sz="1600" b="1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WinCC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SCADA-системой, а также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тремя клиентскими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лицензиями. Количество клиентских рабочих станций может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быть увеличено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 необходимости.</a:t>
            </a:r>
            <a:endParaRPr lang="zh-CN" altLang="en-US" sz="16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741452" y="2323366"/>
            <a:ext cx="10879632" cy="732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Системы контроля и управления отдельными технологическими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процессами остаются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 том виде, в каком они поставлены отдельными поставщиками. </a:t>
            </a:r>
            <a:endParaRPr lang="zh-CN" altLang="en-US" sz="16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741452" y="3265585"/>
            <a:ext cx="10729883" cy="7140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Функции управления локальными системами SCADA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отдельных технологических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процессов передаются централизованной системе контроля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 управления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на уровне завода.</a:t>
            </a:r>
            <a:endParaRPr lang="zh-CN" altLang="en-US" sz="16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690256" y="4171976"/>
            <a:ext cx="11137039" cy="6924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Реализуется</a:t>
            </a:r>
            <a:r>
              <a:rPr lang="ru-RU" altLang="zh-CN" sz="14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иерархия доступа к системе в локальных SCADA-системах (кто </a:t>
            </a:r>
            <a:r>
              <a:rPr lang="ru-RU" altLang="zh-CN" sz="14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 когда </a:t>
            </a:r>
            <a:r>
              <a:rPr lang="ru-RU" altLang="zh-CN" sz="14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имеет доступ и приоритет – централизованная система или </a:t>
            </a:r>
            <a:r>
              <a:rPr lang="ru-RU" altLang="zh-CN" sz="14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локальная SCADA</a:t>
            </a:r>
            <a:r>
              <a:rPr lang="ru-RU" altLang="zh-CN" sz="14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). </a:t>
            </a:r>
            <a:endParaRPr lang="zh-CN" altLang="en-US" sz="14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690256" y="5037222"/>
            <a:ext cx="11137039" cy="732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Реализуются функции иерархического доступа на автономных локальных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HMI мониторах отдельных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технологических процессов (где применимо).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690256" y="5910303"/>
            <a:ext cx="11094720" cy="732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Реализуются функции синхронизации и блокировки в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централизованной системе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мониторинга и управления на уровне всего завода. </a:t>
            </a:r>
            <a:endParaRPr lang="zh-CN" altLang="en-US" sz="16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86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93"/>
            <a:ext cx="10515600" cy="779463"/>
          </a:xfrm>
        </p:spPr>
        <p:txBody>
          <a:bodyPr/>
          <a:lstStyle/>
          <a:p>
            <a:r>
              <a:rPr lang="ru-RU" b="1" dirty="0" smtClean="0"/>
              <a:t>Область и параметры реализации системы</a:t>
            </a:r>
            <a:endParaRPr lang="en-UA" b="1" dirty="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8" y="2271169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759925" y="1829662"/>
            <a:ext cx="11318864" cy="13726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Для каждого установленного ПЛК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предусмотрен </a:t>
            </a:r>
            <a:r>
              <a:rPr lang="ru-RU" altLang="zh-CN" sz="1600" b="1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электрошкаф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с </a:t>
            </a:r>
            <a:r>
              <a:rPr lang="ru-RU" altLang="zh-CN" sz="1600" b="1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коммутаторомпереключателем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и оптическим блоком для соединения этого ПЛК с центральной системой.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Предусмотрено 24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распределительных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коробок (</a:t>
            </a:r>
            <a:r>
              <a:rPr lang="ru-RU" altLang="zh-CN" sz="1600" b="1" dirty="0" err="1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электрошкафов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). После проведения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детального анализа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реального состояния оборудования на заводе указанное </a:t>
            </a:r>
            <a:r>
              <a:rPr lang="ru-RU" altLang="zh-CN" sz="1600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количество будет соответственно </a:t>
            </a:r>
            <a:r>
              <a:rPr lang="ru-RU" altLang="zh-CN" sz="16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скорректировано. </a:t>
            </a:r>
            <a:endParaRPr lang="zh-CN" altLang="en-US" sz="16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28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5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3211" y="190954"/>
            <a:ext cx="12305211" cy="7794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Централизованная система по мониторингу </a:t>
            </a:r>
            <a:r>
              <a:rPr lang="ru-RU" sz="3600" b="1" dirty="0" smtClean="0"/>
              <a:t>и контролю балансовых </a:t>
            </a:r>
            <a:r>
              <a:rPr lang="ru-RU" sz="3600" b="1" dirty="0"/>
              <a:t>показателей эффективности производства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1169640"/>
            <a:ext cx="10828199" cy="56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Элементы системы</a:t>
            </a:r>
            <a:endParaRPr lang="en-UA" b="1" dirty="0"/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735844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2404472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226450" y="3239085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27987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3327167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798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79" name="矩形 59">
            <a:extLst>
              <a:ext uri="{FF2B5EF4-FFF2-40B4-BE49-F238E27FC236}">
                <a16:creationId xmlns:a16="http://schemas.microsoft.com/office/drawing/2014/main" id="{DC8E70B1-FBEC-6247-ACDF-ACBFF6F9F3D0}"/>
              </a:ext>
            </a:extLst>
          </p:cNvPr>
          <p:cNvSpPr/>
          <p:nvPr/>
        </p:nvSpPr>
        <p:spPr>
          <a:xfrm>
            <a:off x="8947701" y="3149724"/>
            <a:ext cx="3158879" cy="1035984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лицензий для клиентских рабочих станций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606724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178794" y="3765275"/>
            <a:ext cx="3927769" cy="524741"/>
            <a:chOff x="6423334" y="1641124"/>
            <a:chExt cx="1897706" cy="338757"/>
          </a:xfrm>
        </p:grpSpPr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338757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Оптический кабель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2063731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178794" y="5229219"/>
            <a:ext cx="4453771" cy="1035985"/>
            <a:chOff x="6205159" y="1503370"/>
            <a:chExt cx="2355970" cy="834730"/>
          </a:xfrm>
        </p:grpSpPr>
        <p:sp>
          <p:nvSpPr>
            <p:cNvPr id="53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205159" y="1503370"/>
              <a:ext cx="2355970" cy="834730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Локальные системы автоматизации</a:t>
              </a:r>
              <a:r>
                <a:rPr lang="ru-RU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поставленные </a:t>
              </a:r>
              <a:r>
                <a:rPr lang="ru-RU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отдельными поставщиками 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4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4073473" y="3703788"/>
            <a:ext cx="1536291" cy="1622213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78697" y="2712403"/>
            <a:ext cx="1328645" cy="1113485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8" name="矩形 111">
            <a:extLst>
              <a:ext uri="{FF2B5EF4-FFF2-40B4-BE49-F238E27FC236}">
                <a16:creationId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8406104" y="1430524"/>
            <a:ext cx="3635660" cy="1035985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Сервера с жестким диском NAS 2x4TB для архивирования данных </a:t>
            </a:r>
          </a:p>
        </p:txBody>
      </p:sp>
    </p:spTree>
    <p:extLst>
      <p:ext uri="{BB962C8B-B14F-4D97-AF65-F5344CB8AC3E}">
        <p14:creationId xmlns:p14="http://schemas.microsoft.com/office/powerpoint/2010/main" val="38602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 animBg="1"/>
      <p:bldP spid="106" grpId="0" animBg="1"/>
      <p:bldP spid="101" grpId="0" animBg="1"/>
      <p:bldP spid="89" grpId="0" animBg="1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2" y="322217"/>
            <a:ext cx="10456817" cy="822371"/>
          </a:xfrm>
        </p:spPr>
        <p:txBody>
          <a:bodyPr/>
          <a:lstStyle/>
          <a:p>
            <a:pPr algn="ctr"/>
            <a:r>
              <a:rPr lang="ru-RU" b="1" dirty="0" smtClean="0"/>
              <a:t>Преимущества  системы</a:t>
            </a:r>
            <a:endParaRPr lang="en-UA" b="1" dirty="0"/>
          </a:p>
        </p:txBody>
      </p:sp>
      <p:sp>
        <p:nvSpPr>
          <p:cNvPr id="23" name="矩形 35">
            <a:extLst>
              <a:ext uri="{FF2B5EF4-FFF2-40B4-BE49-F238E27FC236}">
                <a16:creationId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896982" y="3706304"/>
            <a:ext cx="1091448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Обеспечивает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руководству предприятия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(генеральному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директору,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главному технологу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, лаборатории,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главному инженеру </a:t>
            </a:r>
            <a:r>
              <a:rPr lang="ru-RU" altLang="zh-CN" b="1" dirty="0" err="1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КИПиА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, главному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энергетику, главному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механику) доступ со своего рабочего места к конкретной важной для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них информации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, данным и показателям эффективности, которые будут выдаваться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 сведенном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виде в форме отчетности или соответствующих онлайн панелей-экранов. </a:t>
            </a:r>
          </a:p>
        </p:txBody>
      </p:sp>
      <p:sp>
        <p:nvSpPr>
          <p:cNvPr id="29" name="矩形 44">
            <a:extLst>
              <a:ext uri="{FF2B5EF4-FFF2-40B4-BE49-F238E27FC236}">
                <a16:creationId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1040474" y="1705695"/>
            <a:ext cx="10770988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ключает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 себя установку прикладного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программного обеспечения для мониторинга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 контроля производственных показателей, </a:t>
            </a:r>
            <a:r>
              <a:rPr lang="ru-RU" altLang="zh-CN" b="1" dirty="0" smtClean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мониторинга технологических </a:t>
            </a:r>
            <a:r>
              <a:rPr lang="ru-RU" altLang="zh-CN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параметров и обслуживания системы. </a:t>
            </a:r>
            <a:endParaRPr lang="zh-CN" altLang="en-US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4" y="2089868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3" y="4102780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92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9" grpId="0"/>
          <p:bldP spid="27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9" grpId="0"/>
          <p:bldP spid="27" grpId="0" animBg="1"/>
          <p:bldP spid="2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473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Corbel</vt:lpstr>
      <vt:lpstr>inpin heiti</vt:lpstr>
      <vt:lpstr>华文新魏</vt:lpstr>
      <vt:lpstr>Office Theme</vt:lpstr>
      <vt:lpstr>Централизованная система управления технологическими процессами Кирсановского сахарного завода</vt:lpstr>
      <vt:lpstr>Конфигурация ЦСУ технологическими процессами</vt:lpstr>
      <vt:lpstr>Элементы системы</vt:lpstr>
      <vt:lpstr>Преимущества  системы</vt:lpstr>
      <vt:lpstr>Область и параметры реализации системы</vt:lpstr>
      <vt:lpstr>Область и параметры реализации системы</vt:lpstr>
      <vt:lpstr>Централизованная система по мониторингу и контролю балансовых показателей эффективности производства </vt:lpstr>
      <vt:lpstr>Элементы системы</vt:lpstr>
      <vt:lpstr>Преимущества  системы</vt:lpstr>
      <vt:lpstr>Модули централизованной системы по мониторингу и контролю балансовых показателей эффективности производства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19</cp:revision>
  <dcterms:created xsi:type="dcterms:W3CDTF">2024-04-25T08:16:05Z</dcterms:created>
  <dcterms:modified xsi:type="dcterms:W3CDTF">2024-10-20T19:36:41Z</dcterms:modified>
</cp:coreProperties>
</file>