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  <p:sldMasterId id="2147483696" r:id="rId3"/>
    <p:sldMasterId id="2147483702" r:id="rId4"/>
    <p:sldMasterId id="2147483708" r:id="rId5"/>
    <p:sldMasterId id="2147483714" r:id="rId6"/>
    <p:sldMasterId id="2147483720" r:id="rId7"/>
    <p:sldMasterId id="2147483726" r:id="rId8"/>
    <p:sldMasterId id="2147483732" r:id="rId9"/>
  </p:sldMasterIdLst>
  <p:handoutMasterIdLst>
    <p:handoutMasterId r:id="rId28"/>
  </p:handoutMasterIdLst>
  <p:sldIdLst>
    <p:sldId id="256" r:id="rId10"/>
    <p:sldId id="299" r:id="rId11"/>
    <p:sldId id="259" r:id="rId12"/>
    <p:sldId id="304" r:id="rId13"/>
    <p:sldId id="301" r:id="rId14"/>
    <p:sldId id="302" r:id="rId15"/>
    <p:sldId id="303" r:id="rId16"/>
    <p:sldId id="305" r:id="rId17"/>
    <p:sldId id="306" r:id="rId18"/>
    <p:sldId id="300" r:id="rId19"/>
    <p:sldId id="289" r:id="rId20"/>
    <p:sldId id="290" r:id="rId21"/>
    <p:sldId id="291" r:id="rId22"/>
    <p:sldId id="293" r:id="rId23"/>
    <p:sldId id="262" r:id="rId24"/>
    <p:sldId id="268" r:id="rId25"/>
    <p:sldId id="280" r:id="rId26"/>
    <p:sldId id="258" r:id="rId2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5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65046-B1E9-4334-96B7-FE8020EAB0E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11463-697D-424F-8725-8A7E74F5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635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47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08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423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553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93327" y="2579877"/>
            <a:ext cx="2978944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1771" y="1887728"/>
            <a:ext cx="6840855" cy="207749"/>
          </a:xfrm>
        </p:spPr>
        <p:txBody>
          <a:bodyPr lIns="0" tIns="0" rIns="0" bIns="0"/>
          <a:lstStyle>
            <a:lvl1pPr>
              <a:defRPr sz="135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4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93327" y="2579877"/>
            <a:ext cx="2978944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879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93327" y="2579877"/>
            <a:ext cx="2978944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22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16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37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93327" y="2579877"/>
            <a:ext cx="2978944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1771" y="1887728"/>
            <a:ext cx="6840855" cy="207749"/>
          </a:xfrm>
        </p:spPr>
        <p:txBody>
          <a:bodyPr lIns="0" tIns="0" rIns="0" bIns="0"/>
          <a:lstStyle>
            <a:lvl1pPr>
              <a:defRPr sz="135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93327" y="2579877"/>
            <a:ext cx="2978944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0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098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93327" y="2579877"/>
            <a:ext cx="2978944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25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264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739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93327" y="2579877"/>
            <a:ext cx="2978944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1771" y="1887728"/>
            <a:ext cx="6840855" cy="207749"/>
          </a:xfrm>
        </p:spPr>
        <p:txBody>
          <a:bodyPr lIns="0" tIns="0" rIns="0" bIns="0"/>
          <a:lstStyle>
            <a:lvl1pPr>
              <a:defRPr sz="135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0847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93327" y="2579877"/>
            <a:ext cx="2978944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64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93327" y="2579877"/>
            <a:ext cx="2978944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019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694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323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93327" y="2579877"/>
            <a:ext cx="2978944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1771" y="1887728"/>
            <a:ext cx="6840855" cy="207749"/>
          </a:xfrm>
        </p:spPr>
        <p:txBody>
          <a:bodyPr lIns="0" tIns="0" rIns="0" bIns="0"/>
          <a:lstStyle>
            <a:lvl1pPr>
              <a:defRPr sz="135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285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93327" y="2579877"/>
            <a:ext cx="2978944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3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5581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93327" y="2579877"/>
            <a:ext cx="2978944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2766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8596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260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93327" y="2579877"/>
            <a:ext cx="2978944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1771" y="1887728"/>
            <a:ext cx="6840855" cy="207749"/>
          </a:xfrm>
        </p:spPr>
        <p:txBody>
          <a:bodyPr lIns="0" tIns="0" rIns="0" bIns="0"/>
          <a:lstStyle>
            <a:lvl1pPr>
              <a:defRPr sz="135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053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93327" y="2579877"/>
            <a:ext cx="2978944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654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93327" y="2579877"/>
            <a:ext cx="2978944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9513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2643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8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1953" y="192845"/>
            <a:ext cx="2551271" cy="276999"/>
          </a:xfrm>
        </p:spPr>
        <p:txBody>
          <a:bodyPr lIns="0" tIns="0" rIns="0" bIns="0"/>
          <a:lstStyle>
            <a:lvl1pPr>
              <a:defRPr sz="1800" b="0" i="0">
                <a:solidFill>
                  <a:srgbClr val="2E75B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4720" y="3198960"/>
            <a:ext cx="8354558" cy="138499"/>
          </a:xfrm>
        </p:spPr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14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1953" y="192845"/>
            <a:ext cx="2551271" cy="276999"/>
          </a:xfrm>
        </p:spPr>
        <p:txBody>
          <a:bodyPr lIns="0" tIns="0" rIns="0" bIns="0"/>
          <a:lstStyle>
            <a:lvl1pPr>
              <a:defRPr sz="1800" b="0" i="0">
                <a:solidFill>
                  <a:srgbClr val="2E75B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2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5403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1953" y="192845"/>
            <a:ext cx="2551271" cy="276999"/>
          </a:xfrm>
        </p:spPr>
        <p:txBody>
          <a:bodyPr lIns="0" tIns="0" rIns="0" bIns="0"/>
          <a:lstStyle>
            <a:lvl1pPr>
              <a:defRPr sz="1800" b="0" i="0">
                <a:solidFill>
                  <a:srgbClr val="2E75B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1273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2681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3660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1953" y="192845"/>
            <a:ext cx="2551271" cy="276999"/>
          </a:xfrm>
        </p:spPr>
        <p:txBody>
          <a:bodyPr lIns="0" tIns="0" rIns="0" bIns="0"/>
          <a:lstStyle>
            <a:lvl1pPr>
              <a:defRPr sz="1800" b="0" i="0">
                <a:solidFill>
                  <a:srgbClr val="2E75B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4720" y="3198960"/>
            <a:ext cx="8354558" cy="138499"/>
          </a:xfrm>
        </p:spPr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8061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1953" y="192845"/>
            <a:ext cx="2551271" cy="276999"/>
          </a:xfrm>
        </p:spPr>
        <p:txBody>
          <a:bodyPr lIns="0" tIns="0" rIns="0" bIns="0"/>
          <a:lstStyle>
            <a:lvl1pPr>
              <a:defRPr sz="1800" b="0" i="0">
                <a:solidFill>
                  <a:srgbClr val="2E75B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4539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1953" y="192845"/>
            <a:ext cx="2551271" cy="276999"/>
          </a:xfrm>
        </p:spPr>
        <p:txBody>
          <a:bodyPr lIns="0" tIns="0" rIns="0" bIns="0"/>
          <a:lstStyle>
            <a:lvl1pPr>
              <a:defRPr sz="1800" b="0" i="0">
                <a:solidFill>
                  <a:srgbClr val="2E75B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728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5908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817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1953" y="192845"/>
            <a:ext cx="2551271" cy="276999"/>
          </a:xfrm>
        </p:spPr>
        <p:txBody>
          <a:bodyPr lIns="0" tIns="0" rIns="0" bIns="0"/>
          <a:lstStyle>
            <a:lvl1pPr>
              <a:defRPr sz="1800" b="0" i="0">
                <a:solidFill>
                  <a:srgbClr val="2E75B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4720" y="3198960"/>
            <a:ext cx="8354558" cy="138499"/>
          </a:xfrm>
        </p:spPr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7234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1953" y="192845"/>
            <a:ext cx="2551271" cy="276999"/>
          </a:xfrm>
        </p:spPr>
        <p:txBody>
          <a:bodyPr lIns="0" tIns="0" rIns="0" bIns="0"/>
          <a:lstStyle>
            <a:lvl1pPr>
              <a:defRPr sz="1800" b="0" i="0">
                <a:solidFill>
                  <a:srgbClr val="2E75B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885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9384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1953" y="192845"/>
            <a:ext cx="2551271" cy="276999"/>
          </a:xfrm>
        </p:spPr>
        <p:txBody>
          <a:bodyPr lIns="0" tIns="0" rIns="0" bIns="0"/>
          <a:lstStyle>
            <a:lvl1pPr>
              <a:defRPr sz="1800" b="0" i="0">
                <a:solidFill>
                  <a:srgbClr val="2E75B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364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56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15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3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34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76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12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93327" y="2579877"/>
            <a:ext cx="297894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1771" y="1887728"/>
            <a:ext cx="684085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7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93327" y="2579877"/>
            <a:ext cx="297894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1771" y="1887728"/>
            <a:ext cx="684085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9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93327" y="2579877"/>
            <a:ext cx="297894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1771" y="1887728"/>
            <a:ext cx="684085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7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93327" y="2579877"/>
            <a:ext cx="297894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1771" y="1887728"/>
            <a:ext cx="684085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1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93327" y="2579877"/>
            <a:ext cx="297894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1771" y="1887728"/>
            <a:ext cx="684085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3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1953" y="192845"/>
            <a:ext cx="255127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E75B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4720" y="3198960"/>
            <a:ext cx="83545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1953" y="192845"/>
            <a:ext cx="255127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E75B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4720" y="3198960"/>
            <a:ext cx="83545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49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1953" y="192845"/>
            <a:ext cx="255127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E75B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4720" y="3198960"/>
            <a:ext cx="83545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7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Цифровая экосистема Россельхозбанка для бизнеса: уже 1 млн пользователей |  Сельское хозяйство | ЭКОНОМИКА | АиФ Оренбур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r="4988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7" y="2488828"/>
            <a:ext cx="7848872" cy="2308324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Цифровизация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4.0 технологий АПК как один из векторов технологического суверенитета РФ в рамках стратегического партнерства государства, бизнеса и науки</a:t>
            </a:r>
          </a:p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0081" y="5805264"/>
            <a:ext cx="7380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Директор, д.т.н.				                	А.В. Журавлев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      2024 г.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652" y="177625"/>
            <a:ext cx="2073957" cy="201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8096" y="177625"/>
            <a:ext cx="642007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ЕВРАЗИЙСКАЯ ТЕХНОЛОГИЧЕСКАЯ ПЛАТФОРМА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</a:rPr>
              <a:t>Технологии пищевой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и перерабатывающей промышленности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АПК – продукты здорового питания»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" name="AutoShape 6" descr="Национальная оборона / Вооружения / Цифровизация: преимущества и угроз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8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3109" y="2620725"/>
            <a:ext cx="3888431" cy="332855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79848" y="2156983"/>
            <a:ext cx="3951693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01466" marR="3810" indent="-292418" algn="ctr">
              <a:spcBef>
                <a:spcPts val="75"/>
              </a:spcBef>
            </a:pPr>
            <a:r>
              <a:rPr sz="1350" spc="-11" dirty="0"/>
              <a:t>Доля</a:t>
            </a:r>
            <a:r>
              <a:rPr sz="1350" spc="8" dirty="0"/>
              <a:t> </a:t>
            </a:r>
            <a:r>
              <a:rPr sz="1350" spc="-4" dirty="0"/>
              <a:t>организаций,</a:t>
            </a:r>
            <a:r>
              <a:rPr sz="1350" spc="-11" dirty="0"/>
              <a:t> </a:t>
            </a:r>
            <a:r>
              <a:rPr sz="1350" spc="-8" dirty="0"/>
              <a:t>использующих </a:t>
            </a:r>
            <a:r>
              <a:rPr sz="1350" spc="-293" dirty="0"/>
              <a:t> </a:t>
            </a:r>
            <a:r>
              <a:rPr sz="1350" spc="-8" dirty="0"/>
              <a:t>технологию/ПО</a:t>
            </a:r>
            <a:r>
              <a:rPr sz="1350" spc="-11" dirty="0"/>
              <a:t> </a:t>
            </a:r>
            <a:r>
              <a:rPr sz="1350" dirty="0"/>
              <a:t>в</a:t>
            </a:r>
            <a:r>
              <a:rPr sz="1350" spc="-4" dirty="0"/>
              <a:t> </a:t>
            </a:r>
            <a:r>
              <a:rPr sz="1350" dirty="0"/>
              <a:t>2020 </a:t>
            </a:r>
            <a:r>
              <a:rPr sz="1350" spc="-19" dirty="0"/>
              <a:t>г.,%</a:t>
            </a:r>
            <a:endParaRPr sz="135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89273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kern="0" dirty="0" smtClean="0">
                <a:solidFill>
                  <a:srgbClr val="002060"/>
                </a:solidFill>
              </a:rPr>
              <a:t>Использование цифровых  технологий </a:t>
            </a:r>
            <a:endParaRPr lang="ru-RU" sz="3200" b="1" kern="0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3200" b="1" kern="0" dirty="0" smtClean="0">
                <a:solidFill>
                  <a:srgbClr val="002060"/>
                </a:solidFill>
              </a:rPr>
              <a:t>в </a:t>
            </a:r>
            <a:r>
              <a:rPr lang="ru-RU" sz="3200" b="1" kern="0" dirty="0" smtClean="0">
                <a:solidFill>
                  <a:srgbClr val="002060"/>
                </a:solidFill>
              </a:rPr>
              <a:t>сфере  АПК</a:t>
            </a:r>
            <a:endParaRPr lang="ru-RU" sz="3200" b="1" kern="0" dirty="0">
              <a:solidFill>
                <a:srgbClr val="00206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82099"/>
            <a:ext cx="4612506" cy="262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ject 4"/>
          <p:cNvSpPr txBox="1">
            <a:spLocks/>
          </p:cNvSpPr>
          <p:nvPr/>
        </p:nvSpPr>
        <p:spPr>
          <a:xfrm>
            <a:off x="378614" y="2195609"/>
            <a:ext cx="3951693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>
              <a:defRPr sz="2400" b="1" i="0">
                <a:solidFill>
                  <a:srgbClr val="001F5F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301466" marR="3810" indent="-292418" algn="ctr">
              <a:spcBef>
                <a:spcPts val="75"/>
              </a:spcBef>
            </a:pPr>
            <a:r>
              <a:rPr lang="ru-RU" sz="1350" kern="0" spc="-11" dirty="0" smtClean="0"/>
              <a:t>Объём накапливаемых и обрабатываемых данных</a:t>
            </a:r>
            <a:endParaRPr lang="ru-RU" sz="1350" kern="0" dirty="0"/>
          </a:p>
        </p:txBody>
      </p:sp>
    </p:spTree>
    <p:extLst>
      <p:ext uri="{BB962C8B-B14F-4D97-AF65-F5344CB8AC3E}">
        <p14:creationId xmlns:p14="http://schemas.microsoft.com/office/powerpoint/2010/main" val="32111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49" y="3326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Цифровые </a:t>
            </a:r>
            <a:r>
              <a:rPr lang="ru-RU" sz="2800" b="1" dirty="0" smtClean="0">
                <a:solidFill>
                  <a:srgbClr val="002060"/>
                </a:solidFill>
              </a:rPr>
              <a:t>технологии в растениеводстве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84029" y="1628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Применение </a:t>
            </a:r>
            <a:r>
              <a:rPr lang="ru-RU" dirty="0" err="1"/>
              <a:t>беспилотников</a:t>
            </a:r>
            <a:r>
              <a:rPr lang="ru-RU" dirty="0"/>
              <a:t> </a:t>
            </a:r>
            <a:r>
              <a:rPr lang="ru-RU" dirty="0" smtClean="0"/>
              <a:t> для удобрения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84029" y="22768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Прогнозирование производительности сбора </a:t>
            </a:r>
            <a:r>
              <a:rPr lang="ru-RU" dirty="0" smtClean="0"/>
              <a:t>и потерь урожая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84028" y="3258046"/>
            <a:ext cx="6180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Системы точного земледелия, карты </a:t>
            </a:r>
            <a:r>
              <a:rPr lang="ru-RU" dirty="0" smtClean="0"/>
              <a:t>ландшафтного покрова</a:t>
            </a:r>
            <a:r>
              <a:rPr lang="ru-RU" dirty="0"/>
              <a:t>, определение действительных </a:t>
            </a:r>
            <a:r>
              <a:rPr lang="ru-RU" dirty="0" smtClean="0"/>
              <a:t>посевных площадей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76504" y="43023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Компьютерное зрение для анализа </a:t>
            </a:r>
            <a:r>
              <a:rPr lang="ru-RU" dirty="0" smtClean="0"/>
              <a:t>посадок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5014917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Мониторинг здоровья </a:t>
            </a:r>
            <a:r>
              <a:rPr lang="ru-RU" dirty="0" smtClean="0"/>
              <a:t>сельскохозяйственных </a:t>
            </a:r>
            <a:r>
              <a:rPr lang="ru-RU" dirty="0"/>
              <a:t>культур</a:t>
            </a:r>
            <a:br>
              <a:rPr lang="ru-RU" dirty="0"/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84029" y="60133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Системы автоматического полива</a:t>
            </a:r>
            <a:br>
              <a:rPr lang="ru-RU" dirty="0"/>
            </a:b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5" y="1445401"/>
            <a:ext cx="714945" cy="73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89" y="2337008"/>
            <a:ext cx="646675" cy="58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5" y="3258046"/>
            <a:ext cx="627009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4"/>
          <a:stretch/>
        </p:blipFill>
        <p:spPr bwMode="auto">
          <a:xfrm>
            <a:off x="343224" y="4186971"/>
            <a:ext cx="640805" cy="648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80" y="5014917"/>
            <a:ext cx="566737" cy="61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4" b="8245"/>
          <a:stretch/>
        </p:blipFill>
        <p:spPr bwMode="auto">
          <a:xfrm>
            <a:off x="395536" y="5949280"/>
            <a:ext cx="574769" cy="56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7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33" y="35907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Цифровые </a:t>
            </a:r>
            <a:r>
              <a:rPr lang="ru-RU" sz="2800" b="1" dirty="0" smtClean="0">
                <a:solidFill>
                  <a:srgbClr val="002060"/>
                </a:solidFill>
              </a:rPr>
              <a:t>технологии в </a:t>
            </a:r>
            <a:r>
              <a:rPr lang="ru-RU" sz="2800" b="1" dirty="0">
                <a:solidFill>
                  <a:srgbClr val="002060"/>
                </a:solidFill>
              </a:rPr>
              <a:t>части с/х </a:t>
            </a:r>
            <a:r>
              <a:rPr lang="ru-RU" sz="2800" b="1" dirty="0" smtClean="0">
                <a:solidFill>
                  <a:srgbClr val="002060"/>
                </a:solidFill>
              </a:rPr>
              <a:t>техники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77" y="1124744"/>
            <a:ext cx="4391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Оптимизация парка сельскохозяйственной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техники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5088" y="1774518"/>
            <a:ext cx="78853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 smtClean="0"/>
              <a:t>Стартом в развитии цифровых технологий данного сегмента послужило появление универсального протокола ISOBUS.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 smtClean="0"/>
              <a:t>Сегодня наряду с традиционными изолированными решениями в разных сегментах, большинство крупных производителей идут по пути создания и развития собственных цифровых экосистем, вступая в партнёрство как со специализированными компаниями разработчиками, так и друг с другом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 smtClean="0"/>
              <a:t>Примером </a:t>
            </a:r>
            <a:r>
              <a:rPr lang="ru-RU" sz="1200" dirty="0"/>
              <a:t>является цифровое решение осуществляющее автоматический обмен данными между техникой и офисной системой </a:t>
            </a:r>
            <a:r>
              <a:rPr lang="ru-RU" sz="1200" dirty="0" smtClean="0"/>
              <a:t>на базе </a:t>
            </a:r>
            <a:r>
              <a:rPr lang="ru-RU" sz="1200" dirty="0"/>
              <a:t>1С в двустороннем формате. Система позволяет не только контролировать технические характеристики работы машины, но </a:t>
            </a:r>
            <a:r>
              <a:rPr lang="ru-RU" sz="1200" dirty="0" smtClean="0"/>
              <a:t>также выполняет </a:t>
            </a:r>
            <a:r>
              <a:rPr lang="ru-RU" sz="1200" dirty="0"/>
              <a:t>функции </a:t>
            </a:r>
            <a:r>
              <a:rPr lang="ru-RU" sz="1200" dirty="0" err="1"/>
              <a:t>Агродиспетчера</a:t>
            </a:r>
            <a:r>
              <a:rPr lang="ru-RU" sz="1200" dirty="0"/>
              <a:t> с реализованной функциональностью работы по предписаниям. Данное решение </a:t>
            </a:r>
            <a:r>
              <a:rPr lang="ru-RU" sz="1200" dirty="0" smtClean="0"/>
              <a:t>позволяет осуществлять </a:t>
            </a:r>
            <a:r>
              <a:rPr lang="ru-RU" sz="1200" dirty="0"/>
              <a:t>интеграцию техники разных производителей в одной системе, а также даёт возможность использования </a:t>
            </a:r>
            <a:r>
              <a:rPr lang="ru-RU" sz="1200" dirty="0" smtClean="0"/>
              <a:t>различных картографических </a:t>
            </a:r>
            <a:r>
              <a:rPr lang="ru-RU" sz="1200" dirty="0"/>
              <a:t>данных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8320" y="4077072"/>
            <a:ext cx="8192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Системы искусственного интеллекта для беспилотного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вождения сельскохозяйственной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техники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https://carakoom.com/data/wall/787/64c7d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3020070" cy="169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605" y="4797152"/>
            <a:ext cx="2744563" cy="169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" r="4025"/>
          <a:stretch/>
        </p:blipFill>
        <p:spPr bwMode="auto">
          <a:xfrm>
            <a:off x="6156176" y="4797152"/>
            <a:ext cx="2810095" cy="169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90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Применения </a:t>
            </a:r>
            <a:r>
              <a:rPr lang="ru-RU" sz="2800" b="1" dirty="0" err="1" smtClean="0">
                <a:solidFill>
                  <a:srgbClr val="002060"/>
                </a:solidFill>
              </a:rPr>
              <a:t>IoT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в сельском хозяйстве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70"/>
          <a:stretch/>
        </p:blipFill>
        <p:spPr bwMode="auto">
          <a:xfrm>
            <a:off x="107504" y="836712"/>
            <a:ext cx="1283677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3" r="63572"/>
          <a:stretch/>
        </p:blipFill>
        <p:spPr bwMode="auto">
          <a:xfrm>
            <a:off x="3222494" y="862253"/>
            <a:ext cx="134169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7" r="38142"/>
          <a:stretch/>
        </p:blipFill>
        <p:spPr bwMode="auto">
          <a:xfrm>
            <a:off x="6139715" y="836712"/>
            <a:ext cx="1316052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6" t="32254" r="12712" b="33420"/>
          <a:stretch/>
        </p:blipFill>
        <p:spPr bwMode="auto">
          <a:xfrm>
            <a:off x="307210" y="5281853"/>
            <a:ext cx="1204958" cy="151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6" t="1612" r="12712" b="68669"/>
          <a:stretch/>
        </p:blipFill>
        <p:spPr bwMode="auto">
          <a:xfrm>
            <a:off x="4985985" y="5294656"/>
            <a:ext cx="1204958" cy="131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20898" y="1052736"/>
            <a:ext cx="1925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СМТ: GPS/</a:t>
            </a:r>
            <a:r>
              <a:rPr lang="ru-RU" dirty="0" err="1"/>
              <a:t>Глонасс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трекеры</a:t>
            </a:r>
            <a:r>
              <a:rPr lang="ru-RU" dirty="0"/>
              <a:t>, датчики</a:t>
            </a:r>
            <a:br>
              <a:rPr lang="ru-RU" dirty="0"/>
            </a:br>
            <a:r>
              <a:rPr lang="ru-RU" dirty="0" smtClean="0"/>
              <a:t>топлива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0898" y="2420888"/>
            <a:ext cx="20709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Персональные</a:t>
            </a:r>
            <a:br>
              <a:rPr lang="ru-RU" dirty="0"/>
            </a:br>
            <a:r>
              <a:rPr lang="ru-RU" dirty="0"/>
              <a:t>идентификаторы</a:t>
            </a:r>
            <a:br>
              <a:rPr lang="ru-RU" dirty="0"/>
            </a:br>
            <a:r>
              <a:rPr lang="ru-RU" dirty="0"/>
              <a:t>(RFID карты, </a:t>
            </a:r>
            <a:r>
              <a:rPr lang="ru-RU" dirty="0" err="1"/>
              <a:t>IButton</a:t>
            </a:r>
            <a:r>
              <a:rPr lang="ru-RU" dirty="0"/>
              <a:t>)</a:t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12168" y="3898216"/>
            <a:ext cx="1834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Датчики активности</a:t>
            </a:r>
            <a:br>
              <a:rPr lang="ru-RU" dirty="0"/>
            </a:br>
            <a:r>
              <a:rPr lang="ru-RU" dirty="0" smtClean="0"/>
              <a:t>животных/</a:t>
            </a:r>
          </a:p>
          <a:p>
            <a:r>
              <a:rPr lang="ru-RU" dirty="0" smtClean="0"/>
              <a:t>Болюсы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34759" y="914236"/>
            <a:ext cx="1656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системы</a:t>
            </a:r>
            <a:br>
              <a:rPr lang="ru-RU" dirty="0"/>
            </a:br>
            <a:r>
              <a:rPr lang="ru-RU" dirty="0"/>
              <a:t>параллельного</a:t>
            </a:r>
            <a:br>
              <a:rPr lang="ru-RU" dirty="0"/>
            </a:br>
            <a:r>
              <a:rPr lang="ru-RU" dirty="0"/>
              <a:t>вождения</a:t>
            </a:r>
            <a:br>
              <a:rPr lang="ru-RU" dirty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11741" y="2723346"/>
            <a:ext cx="17164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умные </a:t>
            </a:r>
            <a:r>
              <a:rPr lang="ru-RU" dirty="0" err="1"/>
              <a:t>метео</a:t>
            </a:r>
            <a:r>
              <a:rPr lang="ru-RU" dirty="0"/>
              <a:t>-станции</a:t>
            </a:r>
            <a:br>
              <a:rPr lang="ru-RU" dirty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18733" y="3904525"/>
            <a:ext cx="17394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весо</a:t>
            </a:r>
            <a:r>
              <a:rPr lang="ru-RU" dirty="0"/>
              <a:t>-измерительные</a:t>
            </a:r>
            <a:br>
              <a:rPr lang="ru-RU" dirty="0"/>
            </a:br>
            <a:r>
              <a:rPr lang="ru-RU" dirty="0" smtClean="0"/>
              <a:t>прибор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465566" y="1191234"/>
            <a:ext cx="135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IP </a:t>
            </a:r>
            <a:r>
              <a:rPr lang="ru-RU" dirty="0"/>
              <a:t>камеры</a:t>
            </a:r>
            <a:br>
              <a:rPr lang="ru-RU" dirty="0"/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455767" y="2723345"/>
            <a:ext cx="1809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БПЛА/</a:t>
            </a:r>
            <a:r>
              <a:rPr lang="ru-RU" dirty="0" err="1"/>
              <a:t>Дроны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362065" y="3780030"/>
            <a:ext cx="1763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ERP системы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Умная</a:t>
            </a:r>
            <a:br>
              <a:rPr lang="ru-RU" dirty="0"/>
            </a:br>
            <a:r>
              <a:rPr lang="ru-RU" dirty="0"/>
              <a:t>ферма, </a:t>
            </a:r>
            <a:endParaRPr lang="ru-RU" dirty="0" smtClean="0"/>
          </a:p>
          <a:p>
            <a:r>
              <a:rPr lang="ru-RU" dirty="0" smtClean="0"/>
              <a:t>Умное поле)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41447" y="5578748"/>
            <a:ext cx="21664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системы доения</a:t>
            </a:r>
            <a:br>
              <a:rPr lang="ru-RU" dirty="0"/>
            </a:br>
            <a:r>
              <a:rPr lang="ru-RU" dirty="0"/>
              <a:t>животных</a:t>
            </a:r>
            <a:br>
              <a:rPr lang="ru-RU" dirty="0"/>
            </a:b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228184" y="5489742"/>
            <a:ext cx="2915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системы точного</a:t>
            </a:r>
            <a:br>
              <a:rPr lang="ru-RU" dirty="0"/>
            </a:br>
            <a:r>
              <a:rPr lang="ru-RU" dirty="0"/>
              <a:t>земледелия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36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Цифровизация компании – комплексный процесс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980728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Реализация стратегических целей</a:t>
            </a:r>
            <a:br>
              <a:rPr lang="ru-RU" dirty="0"/>
            </a:br>
            <a:r>
              <a:rPr lang="ru-RU" dirty="0" smtClean="0"/>
              <a:t>Компании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6504" y="1700808"/>
            <a:ext cx="3093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Цифровая трансформация</a:t>
            </a:r>
            <a:br>
              <a:rPr lang="ru-RU" dirty="0"/>
            </a:br>
            <a:r>
              <a:rPr lang="ru-RU" dirty="0"/>
              <a:t>ключевых сфер </a:t>
            </a:r>
            <a:r>
              <a:rPr lang="ru-RU" dirty="0" smtClean="0"/>
              <a:t>Компании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173" y="2492896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Цифровая трансформация в</a:t>
            </a:r>
            <a:br>
              <a:rPr lang="ru-RU" dirty="0"/>
            </a:br>
            <a:r>
              <a:rPr lang="ru-RU" dirty="0"/>
              <a:t>рамках цепочки</a:t>
            </a:r>
            <a:br>
              <a:rPr lang="ru-RU" dirty="0"/>
            </a:br>
            <a:r>
              <a:rPr lang="ru-RU" dirty="0"/>
              <a:t>добавленной </a:t>
            </a:r>
            <a:r>
              <a:rPr lang="ru-RU" dirty="0" smtClean="0"/>
              <a:t>стоимости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173" y="3573016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Базовые ресурсы цифровой</a:t>
            </a:r>
            <a:br>
              <a:rPr lang="ru-RU" dirty="0"/>
            </a:br>
            <a:r>
              <a:rPr lang="ru-RU" dirty="0" smtClean="0"/>
              <a:t>трансформации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1281" y="436510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Модель управления</a:t>
            </a:r>
            <a:br>
              <a:rPr lang="ru-RU" dirty="0"/>
            </a:br>
            <a:r>
              <a:rPr lang="ru-RU" dirty="0"/>
              <a:t>(Цифровой двойник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" r="2076"/>
          <a:stretch/>
        </p:blipFill>
        <p:spPr bwMode="auto">
          <a:xfrm>
            <a:off x="4427956" y="673854"/>
            <a:ext cx="4536504" cy="456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11560" y="5258203"/>
            <a:ext cx="3269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Цифровая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трансформация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68144" y="5243746"/>
            <a:ext cx="2268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Цифровой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двойник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5547557"/>
            <a:ext cx="4139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Цифровая копия реального физического</a:t>
            </a:r>
            <a:br>
              <a:rPr lang="ru-RU" sz="1600" dirty="0"/>
            </a:br>
            <a:r>
              <a:rPr lang="ru-RU" sz="1600" dirty="0"/>
              <a:t>изделия или процесса, в </a:t>
            </a:r>
            <a:r>
              <a:rPr lang="ru-RU" sz="1600" dirty="0" err="1"/>
              <a:t>т.ч</a:t>
            </a:r>
            <a:r>
              <a:rPr lang="ru-RU" sz="1600" dirty="0"/>
              <a:t>. целого</a:t>
            </a:r>
            <a:br>
              <a:rPr lang="ru-RU" sz="1600" dirty="0"/>
            </a:br>
            <a:r>
              <a:rPr lang="ru-RU" sz="1600" dirty="0" smtClean="0"/>
              <a:t>бизнеса/компании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5534561"/>
            <a:ext cx="4407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Появление новых моделей деятельности</a:t>
            </a:r>
            <a:br>
              <a:rPr lang="ru-RU" sz="1600" dirty="0"/>
            </a:br>
            <a:r>
              <a:rPr lang="ru-RU" sz="1600" dirty="0"/>
              <a:t>и продуктов за счет внедрения цифровых</a:t>
            </a:r>
            <a:br>
              <a:rPr lang="ru-RU" sz="1600" dirty="0"/>
            </a:br>
            <a:r>
              <a:rPr lang="ru-RU" sz="1600" dirty="0"/>
              <a:t>платформ и соединения возможностей</a:t>
            </a:r>
            <a:br>
              <a:rPr lang="ru-RU" sz="1600" dirty="0"/>
            </a:br>
            <a:r>
              <a:rPr lang="ru-RU" sz="1600" dirty="0"/>
              <a:t>технологий и традиционной сферы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74"/>
          <a:stretch/>
        </p:blipFill>
        <p:spPr bwMode="auto">
          <a:xfrm>
            <a:off x="153973" y="1046194"/>
            <a:ext cx="457200" cy="53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0" b="61713"/>
          <a:stretch/>
        </p:blipFill>
        <p:spPr bwMode="auto">
          <a:xfrm>
            <a:off x="154360" y="1739028"/>
            <a:ext cx="457200" cy="57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42" b="40838"/>
          <a:stretch/>
        </p:blipFill>
        <p:spPr bwMode="auto">
          <a:xfrm>
            <a:off x="161694" y="2671502"/>
            <a:ext cx="457200" cy="56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83" b="20058"/>
          <a:stretch/>
        </p:blipFill>
        <p:spPr bwMode="auto">
          <a:xfrm>
            <a:off x="134718" y="3597052"/>
            <a:ext cx="457200" cy="62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81"/>
          <a:stretch/>
        </p:blipFill>
        <p:spPr bwMode="auto">
          <a:xfrm>
            <a:off x="134718" y="4387459"/>
            <a:ext cx="457200" cy="64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85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609600" y="1931923"/>
            <a:ext cx="5518150" cy="3678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 txBox="1"/>
          <p:nvPr/>
        </p:nvSpPr>
        <p:spPr>
          <a:xfrm>
            <a:off x="779475" y="1695044"/>
            <a:ext cx="2230755" cy="1321516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5"/>
              </a:spcBef>
            </a:pPr>
            <a:r>
              <a:rPr sz="1400" b="1" dirty="0"/>
              <a:t>ЦИФРОВАЯ БАЗА</a:t>
            </a:r>
          </a:p>
          <a:p>
            <a:pPr marR="5080" indent="144780" algn="r">
              <a:lnSpc>
                <a:spcPct val="100000"/>
              </a:lnSpc>
              <a:spcBef>
                <a:spcPts val="905"/>
              </a:spcBef>
            </a:pPr>
            <a:r>
              <a:rPr sz="1400" spc="-65" dirty="0">
                <a:cs typeface="Trebuchet MS"/>
              </a:rPr>
              <a:t>Цифровая </a:t>
            </a:r>
            <a:r>
              <a:rPr sz="1400" spc="-45" dirty="0">
                <a:cs typeface="Trebuchet MS"/>
              </a:rPr>
              <a:t>база</a:t>
            </a:r>
            <a:r>
              <a:rPr sz="1400" spc="114" dirty="0">
                <a:cs typeface="Trebuchet MS"/>
              </a:rPr>
              <a:t> </a:t>
            </a:r>
            <a:r>
              <a:rPr sz="1400" spc="-60" dirty="0">
                <a:cs typeface="Trebuchet MS"/>
              </a:rPr>
              <a:t>для</a:t>
            </a:r>
            <a:r>
              <a:rPr sz="1400" spc="-135" dirty="0">
                <a:cs typeface="Trebuchet MS"/>
              </a:rPr>
              <a:t> </a:t>
            </a:r>
            <a:r>
              <a:rPr sz="1400" spc="-80" dirty="0">
                <a:cs typeface="Trebuchet MS"/>
              </a:rPr>
              <a:t>систем </a:t>
            </a:r>
            <a:r>
              <a:rPr sz="1400" spc="-5" dirty="0">
                <a:cs typeface="Trebuchet MS"/>
              </a:rPr>
              <a:t> </a:t>
            </a:r>
            <a:r>
              <a:rPr sz="1400" spc="-50" dirty="0">
                <a:cs typeface="Trebuchet MS"/>
              </a:rPr>
              <a:t>поддержки решений</a:t>
            </a:r>
            <a:r>
              <a:rPr sz="1400" spc="-204" dirty="0">
                <a:cs typeface="Trebuchet MS"/>
              </a:rPr>
              <a:t> </a:t>
            </a:r>
            <a:r>
              <a:rPr sz="1400" spc="-50" dirty="0">
                <a:cs typeface="Trebuchet MS"/>
              </a:rPr>
              <a:t>в</a:t>
            </a:r>
            <a:r>
              <a:rPr sz="1400" spc="-140" dirty="0">
                <a:cs typeface="Trebuchet MS"/>
              </a:rPr>
              <a:t> </a:t>
            </a:r>
            <a:r>
              <a:rPr sz="1400" spc="-45" dirty="0">
                <a:cs typeface="Trebuchet MS"/>
              </a:rPr>
              <a:t>АПК </a:t>
            </a:r>
            <a:r>
              <a:rPr sz="1400" spc="-50" dirty="0">
                <a:cs typeface="Trebuchet MS"/>
              </a:rPr>
              <a:t> </a:t>
            </a:r>
            <a:r>
              <a:rPr sz="1400" spc="-70" dirty="0">
                <a:cs typeface="Trebuchet MS"/>
              </a:rPr>
              <a:t>(оцифровка </a:t>
            </a:r>
            <a:r>
              <a:rPr sz="1400" spc="-105" dirty="0">
                <a:cs typeface="Trebuchet MS"/>
              </a:rPr>
              <a:t>карт,</a:t>
            </a:r>
            <a:r>
              <a:rPr sz="1400" spc="-145" dirty="0">
                <a:cs typeface="Trebuchet MS"/>
              </a:rPr>
              <a:t> </a:t>
            </a:r>
            <a:r>
              <a:rPr sz="1400" spc="-40" dirty="0">
                <a:cs typeface="Trebuchet MS"/>
              </a:rPr>
              <a:t>баз</a:t>
            </a:r>
            <a:r>
              <a:rPr sz="1400" spc="-120" dirty="0">
                <a:cs typeface="Trebuchet MS"/>
              </a:rPr>
              <a:t> </a:t>
            </a:r>
            <a:r>
              <a:rPr sz="1400" spc="-45" dirty="0">
                <a:cs typeface="Trebuchet MS"/>
              </a:rPr>
              <a:t>данных </a:t>
            </a:r>
            <a:r>
              <a:rPr sz="1400" spc="-35" dirty="0">
                <a:cs typeface="Trebuchet MS"/>
              </a:rPr>
              <a:t> </a:t>
            </a:r>
            <a:r>
              <a:rPr sz="1400" spc="-60" dirty="0">
                <a:cs typeface="Trebuchet MS"/>
              </a:rPr>
              <a:t>доступных</a:t>
            </a:r>
            <a:r>
              <a:rPr sz="1400" spc="-140" dirty="0">
                <a:cs typeface="Trebuchet MS"/>
              </a:rPr>
              <a:t> </a:t>
            </a:r>
            <a:r>
              <a:rPr sz="1400" spc="-65" dirty="0" err="1">
                <a:cs typeface="Trebuchet MS"/>
              </a:rPr>
              <a:t>через</a:t>
            </a:r>
            <a:r>
              <a:rPr sz="1400" spc="-120" dirty="0">
                <a:cs typeface="Trebuchet MS"/>
              </a:rPr>
              <a:t> </a:t>
            </a:r>
            <a:r>
              <a:rPr sz="1400" spc="-35" dirty="0" smtClean="0">
                <a:cs typeface="Trebuchet MS"/>
              </a:rPr>
              <a:t>API</a:t>
            </a:r>
            <a:r>
              <a:rPr lang="ru-RU" sz="1400" spc="-125" dirty="0" smtClean="0">
                <a:cs typeface="Trebuchet MS"/>
              </a:rPr>
              <a:t>  </a:t>
            </a:r>
            <a:r>
              <a:rPr sz="1400" spc="-45" dirty="0" smtClean="0">
                <a:cs typeface="Trebuchet MS"/>
              </a:rPr>
              <a:t>и</a:t>
            </a:r>
            <a:r>
              <a:rPr sz="1400" spc="-130" dirty="0" smtClean="0">
                <a:cs typeface="Trebuchet MS"/>
              </a:rPr>
              <a:t> </a:t>
            </a:r>
            <a:r>
              <a:rPr sz="1400" spc="-100" dirty="0" smtClean="0">
                <a:cs typeface="Trebuchet MS"/>
              </a:rPr>
              <a:t>т</a:t>
            </a:r>
            <a:r>
              <a:rPr lang="ru-RU" sz="1400" spc="-100" dirty="0" smtClean="0">
                <a:cs typeface="Trebuchet MS"/>
              </a:rPr>
              <a:t>.</a:t>
            </a:r>
            <a:r>
              <a:rPr sz="1400" spc="-100" dirty="0" smtClean="0">
                <a:cs typeface="Trebuchet MS"/>
              </a:rPr>
              <a:t>д</a:t>
            </a:r>
            <a:r>
              <a:rPr lang="ru-RU" sz="1400" spc="-100" dirty="0" smtClean="0">
                <a:cs typeface="Trebuchet MS"/>
              </a:rPr>
              <a:t>.</a:t>
            </a:r>
            <a:r>
              <a:rPr sz="1400" spc="-100" dirty="0" smtClean="0">
                <a:cs typeface="Trebuchet MS"/>
              </a:rPr>
              <a:t>)</a:t>
            </a:r>
            <a:endParaRPr sz="1400" dirty="0">
              <a:cs typeface="Trebuchet MS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323528" y="4615688"/>
            <a:ext cx="2736303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85" dirty="0">
                <a:cs typeface="Trebuchet MS"/>
              </a:rPr>
              <a:t>АНАЛИТИКА </a:t>
            </a:r>
            <a:r>
              <a:rPr sz="1400" b="1" spc="-70" dirty="0">
                <a:cs typeface="Trebuchet MS"/>
              </a:rPr>
              <a:t>И </a:t>
            </a:r>
            <a:r>
              <a:rPr sz="1400" b="1" spc="-40" dirty="0">
                <a:cs typeface="Trebuchet MS"/>
              </a:rPr>
              <a:t>BIG</a:t>
            </a:r>
            <a:r>
              <a:rPr sz="1400" b="1" spc="-260" dirty="0">
                <a:cs typeface="Trebuchet MS"/>
              </a:rPr>
              <a:t> </a:t>
            </a:r>
            <a:r>
              <a:rPr sz="1400" b="1" spc="-130" dirty="0">
                <a:cs typeface="Trebuchet MS"/>
              </a:rPr>
              <a:t>DATA</a:t>
            </a:r>
            <a:endParaRPr sz="1400" dirty="0"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 dirty="0">
              <a:cs typeface="Times New Roman"/>
            </a:endParaRPr>
          </a:p>
          <a:p>
            <a:pPr marR="5715" algn="r">
              <a:lnSpc>
                <a:spcPct val="100000"/>
              </a:lnSpc>
            </a:pPr>
            <a:r>
              <a:rPr sz="1400" spc="-65" dirty="0" err="1">
                <a:cs typeface="Trebuchet MS"/>
              </a:rPr>
              <a:t>Аналитические</a:t>
            </a:r>
            <a:r>
              <a:rPr sz="1400" spc="-65" dirty="0">
                <a:cs typeface="Trebuchet MS"/>
              </a:rPr>
              <a:t> </a:t>
            </a:r>
            <a:r>
              <a:rPr sz="1400" spc="-65" dirty="0" err="1" smtClean="0">
                <a:cs typeface="Trebuchet MS"/>
              </a:rPr>
              <a:t>платформы</a:t>
            </a:r>
            <a:r>
              <a:rPr lang="ru-RU" sz="1400" spc="-204" dirty="0">
                <a:cs typeface="Trebuchet MS"/>
              </a:rPr>
              <a:t> </a:t>
            </a:r>
            <a:r>
              <a:rPr sz="1400" spc="-25" dirty="0" err="1" smtClean="0">
                <a:cs typeface="Trebuchet MS"/>
              </a:rPr>
              <a:t>по</a:t>
            </a:r>
            <a:r>
              <a:rPr sz="1400" spc="-25" dirty="0" smtClean="0">
                <a:cs typeface="Trebuchet MS"/>
              </a:rPr>
              <a:t>  </a:t>
            </a:r>
            <a:r>
              <a:rPr sz="1400" spc="-65" dirty="0">
                <a:cs typeface="Trebuchet MS"/>
              </a:rPr>
              <a:t>всем </a:t>
            </a:r>
            <a:r>
              <a:rPr sz="1400" spc="-65" dirty="0" err="1">
                <a:cs typeface="Trebuchet MS"/>
              </a:rPr>
              <a:t>вертикалям</a:t>
            </a:r>
            <a:r>
              <a:rPr sz="1400" spc="-180" dirty="0">
                <a:cs typeface="Trebuchet MS"/>
              </a:rPr>
              <a:t> </a:t>
            </a:r>
            <a:r>
              <a:rPr sz="1400" spc="-45" dirty="0" smtClean="0">
                <a:cs typeface="Trebuchet MS"/>
              </a:rPr>
              <a:t>АПК</a:t>
            </a:r>
            <a:r>
              <a:rPr lang="ru-RU" sz="1400" spc="-45" dirty="0" smtClean="0">
                <a:cs typeface="Trebuchet MS"/>
              </a:rPr>
              <a:t> </a:t>
            </a:r>
            <a:r>
              <a:rPr sz="1400" spc="-50" dirty="0" smtClean="0">
                <a:cs typeface="Trebuchet MS"/>
              </a:rPr>
              <a:t>(</a:t>
            </a:r>
            <a:r>
              <a:rPr sz="1400" spc="-50" dirty="0">
                <a:cs typeface="Trebuchet MS"/>
              </a:rPr>
              <a:t>прогнозирование</a:t>
            </a:r>
            <a:r>
              <a:rPr sz="1400" spc="-160" dirty="0">
                <a:cs typeface="Trebuchet MS"/>
              </a:rPr>
              <a:t> </a:t>
            </a:r>
            <a:r>
              <a:rPr sz="1400" spc="-65" dirty="0">
                <a:cs typeface="Trebuchet MS"/>
              </a:rPr>
              <a:t>урожайности,  </a:t>
            </a:r>
            <a:r>
              <a:rPr sz="1400" spc="-70" dirty="0">
                <a:cs typeface="Trebuchet MS"/>
              </a:rPr>
              <a:t>климатических </a:t>
            </a:r>
            <a:r>
              <a:rPr sz="1400" spc="-65" dirty="0" err="1">
                <a:cs typeface="Trebuchet MS"/>
              </a:rPr>
              <a:t>рисков</a:t>
            </a:r>
            <a:r>
              <a:rPr sz="1400" spc="-170" dirty="0">
                <a:cs typeface="Trebuchet MS"/>
              </a:rPr>
              <a:t> </a:t>
            </a:r>
            <a:r>
              <a:rPr sz="1400" spc="-85" dirty="0" smtClean="0">
                <a:cs typeface="Trebuchet MS"/>
              </a:rPr>
              <a:t>и</a:t>
            </a:r>
            <a:r>
              <a:rPr lang="ru-RU" sz="1400" spc="-85" dirty="0" smtClean="0">
                <a:cs typeface="Trebuchet MS"/>
              </a:rPr>
              <a:t> </a:t>
            </a:r>
            <a:r>
              <a:rPr sz="1400" spc="-85" dirty="0" smtClean="0">
                <a:cs typeface="Trebuchet MS"/>
              </a:rPr>
              <a:t>т</a:t>
            </a:r>
            <a:r>
              <a:rPr lang="ru-RU" sz="1400" spc="-85" dirty="0" smtClean="0">
                <a:cs typeface="Trebuchet MS"/>
              </a:rPr>
              <a:t>.</a:t>
            </a:r>
            <a:r>
              <a:rPr sz="1400" spc="-85" dirty="0" smtClean="0">
                <a:cs typeface="Trebuchet MS"/>
              </a:rPr>
              <a:t>д</a:t>
            </a:r>
            <a:r>
              <a:rPr lang="ru-RU" sz="1400" spc="-85" dirty="0" smtClean="0">
                <a:cs typeface="Trebuchet MS"/>
              </a:rPr>
              <a:t>.</a:t>
            </a:r>
            <a:r>
              <a:rPr sz="1400" spc="-85" dirty="0" smtClean="0">
                <a:cs typeface="Trebuchet MS"/>
              </a:rPr>
              <a:t>)</a:t>
            </a:r>
            <a:endParaRPr sz="1400" dirty="0">
              <a:cs typeface="Trebuchet MS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6142735" y="1752447"/>
            <a:ext cx="2749745" cy="1481816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775"/>
              </a:spcBef>
            </a:pPr>
            <a:r>
              <a:rPr sz="1400" b="1" spc="-65" dirty="0">
                <a:cs typeface="Trebuchet MS"/>
              </a:rPr>
              <a:t>ЦИФРОВИЗАЦИЯ</a:t>
            </a:r>
            <a:r>
              <a:rPr sz="1400" b="1" spc="-165" dirty="0">
                <a:cs typeface="Trebuchet MS"/>
              </a:rPr>
              <a:t> </a:t>
            </a:r>
            <a:r>
              <a:rPr sz="1400" b="1" spc="-85" dirty="0">
                <a:cs typeface="Trebuchet MS"/>
              </a:rPr>
              <a:t>ПРОИЗВОДСТВА</a:t>
            </a:r>
            <a:endParaRPr sz="1400" dirty="0">
              <a:cs typeface="Trebuchet MS"/>
            </a:endParaRPr>
          </a:p>
          <a:p>
            <a:pPr marR="5080">
              <a:lnSpc>
                <a:spcPct val="100000"/>
              </a:lnSpc>
              <a:spcBef>
                <a:spcPts val="680"/>
              </a:spcBef>
            </a:pPr>
            <a:r>
              <a:rPr sz="1400" spc="-50" dirty="0">
                <a:cs typeface="Trebuchet MS"/>
              </a:rPr>
              <a:t>«Умная» </a:t>
            </a:r>
            <a:r>
              <a:rPr sz="1400" spc="-75" dirty="0">
                <a:cs typeface="Trebuchet MS"/>
              </a:rPr>
              <a:t>техника </a:t>
            </a:r>
            <a:r>
              <a:rPr sz="1400" spc="-45" dirty="0">
                <a:cs typeface="Trebuchet MS"/>
              </a:rPr>
              <a:t>и</a:t>
            </a:r>
            <a:r>
              <a:rPr sz="1400" spc="-280" dirty="0">
                <a:cs typeface="Trebuchet MS"/>
              </a:rPr>
              <a:t> </a:t>
            </a:r>
            <a:r>
              <a:rPr lang="ru-RU" sz="1400" spc="-280" dirty="0" smtClean="0">
                <a:cs typeface="Trebuchet MS"/>
              </a:rPr>
              <a:t>    </a:t>
            </a:r>
            <a:r>
              <a:rPr sz="1400" spc="-45" dirty="0" err="1" smtClean="0">
                <a:cs typeface="Trebuchet MS"/>
              </a:rPr>
              <a:t>роботизация</a:t>
            </a:r>
            <a:r>
              <a:rPr sz="1400" spc="-45" dirty="0" smtClean="0">
                <a:cs typeface="Trebuchet MS"/>
              </a:rPr>
              <a:t>  </a:t>
            </a:r>
            <a:r>
              <a:rPr sz="1400" spc="-130" dirty="0">
                <a:cs typeface="Trebuchet MS"/>
              </a:rPr>
              <a:t>(с/х </a:t>
            </a:r>
            <a:r>
              <a:rPr lang="ru-RU" sz="1400" spc="-130" dirty="0" smtClean="0">
                <a:cs typeface="Trebuchet MS"/>
              </a:rPr>
              <a:t> о</a:t>
            </a:r>
            <a:r>
              <a:rPr sz="1400" spc="-45" dirty="0" err="1" smtClean="0">
                <a:cs typeface="Trebuchet MS"/>
              </a:rPr>
              <a:t>борудование</a:t>
            </a:r>
            <a:r>
              <a:rPr sz="1400" spc="-45" dirty="0" smtClean="0">
                <a:cs typeface="Trebuchet MS"/>
              </a:rPr>
              <a:t> </a:t>
            </a:r>
            <a:r>
              <a:rPr sz="1400" spc="-105" dirty="0">
                <a:cs typeface="Trebuchet MS"/>
              </a:rPr>
              <a:t>с </a:t>
            </a:r>
            <a:r>
              <a:rPr sz="1400" spc="-25" dirty="0">
                <a:cs typeface="Trebuchet MS"/>
              </a:rPr>
              <a:t>AI </a:t>
            </a:r>
            <a:r>
              <a:rPr sz="1400" spc="-45" dirty="0">
                <a:cs typeface="Trebuchet MS"/>
              </a:rPr>
              <a:t>и  </a:t>
            </a:r>
            <a:r>
              <a:rPr sz="1400" spc="-65" dirty="0">
                <a:cs typeface="Trebuchet MS"/>
              </a:rPr>
              <a:t>аналитикой, спутники </a:t>
            </a:r>
            <a:r>
              <a:rPr sz="1400" spc="-45" dirty="0">
                <a:cs typeface="Trebuchet MS"/>
              </a:rPr>
              <a:t>и </a:t>
            </a:r>
            <a:r>
              <a:rPr sz="1400" spc="-55" dirty="0">
                <a:cs typeface="Trebuchet MS"/>
              </a:rPr>
              <a:t>дроны,  </a:t>
            </a:r>
            <a:r>
              <a:rPr sz="1400" spc="-75" dirty="0">
                <a:cs typeface="Trebuchet MS"/>
              </a:rPr>
              <a:t>системы </a:t>
            </a:r>
            <a:r>
              <a:rPr sz="1400" spc="-45" dirty="0">
                <a:cs typeface="Trebuchet MS"/>
              </a:rPr>
              <a:t>орошения и</a:t>
            </a:r>
            <a:r>
              <a:rPr sz="1400" spc="-225" dirty="0">
                <a:cs typeface="Trebuchet MS"/>
              </a:rPr>
              <a:t> </a:t>
            </a:r>
            <a:r>
              <a:rPr sz="1400" spc="-60" dirty="0">
                <a:cs typeface="Trebuchet MS"/>
              </a:rPr>
              <a:t>теплицы)</a:t>
            </a:r>
            <a:endParaRPr sz="1400" dirty="0">
              <a:cs typeface="Trebuchet MS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6235135" y="4437112"/>
            <a:ext cx="2574290" cy="2078133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400" b="1" spc="-70" dirty="0">
                <a:cs typeface="Trebuchet MS"/>
              </a:rPr>
              <a:t>ЦИФРОВИЗАЦИЯ</a:t>
            </a:r>
            <a:r>
              <a:rPr sz="1400" b="1" spc="190" dirty="0">
                <a:cs typeface="Trebuchet MS"/>
              </a:rPr>
              <a:t> </a:t>
            </a:r>
            <a:r>
              <a:rPr sz="1400" b="1" spc="-80" dirty="0">
                <a:cs typeface="Trebuchet MS"/>
              </a:rPr>
              <a:t>ПРОДАЖ</a:t>
            </a:r>
            <a:endParaRPr sz="1400" dirty="0">
              <a:cs typeface="Trebuchet MS"/>
            </a:endParaRPr>
          </a:p>
          <a:p>
            <a:pPr marL="22860">
              <a:lnSpc>
                <a:spcPct val="100000"/>
              </a:lnSpc>
              <a:spcBef>
                <a:spcPts val="785"/>
              </a:spcBef>
            </a:pPr>
            <a:r>
              <a:rPr sz="1400" spc="-60" dirty="0">
                <a:cs typeface="Trebuchet MS"/>
              </a:rPr>
              <a:t>Прослеживаемость </a:t>
            </a:r>
            <a:r>
              <a:rPr sz="1400" spc="-50" dirty="0" err="1">
                <a:cs typeface="Trebuchet MS"/>
              </a:rPr>
              <a:t>продукции</a:t>
            </a:r>
            <a:r>
              <a:rPr sz="1400" spc="-150" dirty="0">
                <a:cs typeface="Trebuchet MS"/>
              </a:rPr>
              <a:t> </a:t>
            </a:r>
            <a:r>
              <a:rPr sz="1400" spc="-60" dirty="0" err="1" smtClean="0">
                <a:cs typeface="Trebuchet MS"/>
              </a:rPr>
              <a:t>от</a:t>
            </a:r>
            <a:r>
              <a:rPr lang="ru-RU" sz="1400" spc="-60" dirty="0" smtClean="0">
                <a:cs typeface="Trebuchet MS"/>
              </a:rPr>
              <a:t> </a:t>
            </a:r>
            <a:r>
              <a:rPr sz="1400" spc="-70" dirty="0" smtClean="0">
                <a:cs typeface="Trebuchet MS"/>
              </a:rPr>
              <a:t>«</a:t>
            </a:r>
            <a:r>
              <a:rPr sz="1400" spc="-70" dirty="0">
                <a:cs typeface="Trebuchet MS"/>
              </a:rPr>
              <a:t>фермера </a:t>
            </a:r>
            <a:r>
              <a:rPr sz="1400" spc="-75" dirty="0">
                <a:cs typeface="Trebuchet MS"/>
              </a:rPr>
              <a:t>к </a:t>
            </a:r>
            <a:r>
              <a:rPr sz="1400" spc="-70" dirty="0">
                <a:cs typeface="Trebuchet MS"/>
              </a:rPr>
              <a:t>столу» </a:t>
            </a:r>
            <a:r>
              <a:rPr sz="1400" spc="-40" dirty="0">
                <a:cs typeface="Trebuchet MS"/>
              </a:rPr>
              <a:t>на </a:t>
            </a:r>
            <a:r>
              <a:rPr sz="1400" spc="-50" dirty="0">
                <a:cs typeface="Trebuchet MS"/>
              </a:rPr>
              <a:t>основе  </a:t>
            </a:r>
            <a:r>
              <a:rPr sz="1400" spc="-70" dirty="0">
                <a:cs typeface="Trebuchet MS"/>
              </a:rPr>
              <a:t>блокчейн, </a:t>
            </a:r>
            <a:r>
              <a:rPr sz="1400" spc="-60" dirty="0">
                <a:cs typeface="Trebuchet MS"/>
              </a:rPr>
              <a:t>электронные </a:t>
            </a:r>
            <a:r>
              <a:rPr sz="1400" spc="-50" dirty="0">
                <a:cs typeface="Trebuchet MS"/>
              </a:rPr>
              <a:t>биржи  </a:t>
            </a:r>
            <a:r>
              <a:rPr sz="1400" spc="-60" dirty="0">
                <a:cs typeface="Trebuchet MS"/>
              </a:rPr>
              <a:t>для </a:t>
            </a:r>
            <a:r>
              <a:rPr sz="1400" spc="-50" dirty="0">
                <a:cs typeface="Trebuchet MS"/>
              </a:rPr>
              <a:t>реализации </a:t>
            </a:r>
            <a:r>
              <a:rPr sz="1400" spc="-140" dirty="0">
                <a:cs typeface="Trebuchet MS"/>
              </a:rPr>
              <a:t>с/х</a:t>
            </a:r>
            <a:r>
              <a:rPr sz="1400" spc="-260" dirty="0">
                <a:cs typeface="Trebuchet MS"/>
              </a:rPr>
              <a:t> </a:t>
            </a:r>
            <a:r>
              <a:rPr lang="ru-RU" sz="1400" spc="-260" dirty="0" smtClean="0">
                <a:cs typeface="Trebuchet MS"/>
              </a:rPr>
              <a:t>    </a:t>
            </a:r>
            <a:r>
              <a:rPr sz="1400" spc="-60" dirty="0" err="1" smtClean="0">
                <a:cs typeface="Trebuchet MS"/>
              </a:rPr>
              <a:t>продукции</a:t>
            </a:r>
            <a:endParaRPr sz="1400" dirty="0">
              <a:cs typeface="Trebuchet MS"/>
            </a:endParaRPr>
          </a:p>
          <a:p>
            <a:pPr>
              <a:lnSpc>
                <a:spcPct val="100000"/>
              </a:lnSpc>
            </a:pPr>
            <a:endParaRPr sz="1400" dirty="0"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 dirty="0">
              <a:cs typeface="Times New Roman"/>
            </a:endParaRPr>
          </a:p>
          <a:p>
            <a:pPr marR="361315" algn="r">
              <a:lnSpc>
                <a:spcPct val="100000"/>
              </a:lnSpc>
              <a:spcBef>
                <a:spcPts val="5"/>
              </a:spcBef>
            </a:pPr>
            <a:endParaRPr sz="1800" dirty="0"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188640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-130" dirty="0" err="1" smtClean="0">
                <a:solidFill>
                  <a:srgbClr val="002060"/>
                </a:solidFill>
              </a:rPr>
              <a:t>Цифровизация</a:t>
            </a:r>
            <a:r>
              <a:rPr lang="ru-RU" sz="2800" b="1" spc="-130" dirty="0" smtClean="0">
                <a:solidFill>
                  <a:srgbClr val="002060"/>
                </a:solidFill>
              </a:rPr>
              <a:t> 4.0 </a:t>
            </a:r>
            <a:r>
              <a:rPr lang="ru-RU" sz="2800" b="1" spc="-160" dirty="0" smtClean="0">
                <a:solidFill>
                  <a:srgbClr val="002060"/>
                </a:solidFill>
              </a:rPr>
              <a:t>АПК:  </a:t>
            </a:r>
            <a:r>
              <a:rPr lang="ru-RU" sz="2800" b="1" spc="-165" dirty="0" smtClean="0">
                <a:solidFill>
                  <a:srgbClr val="002060"/>
                </a:solidFill>
              </a:rPr>
              <a:t>ключевые</a:t>
            </a:r>
            <a:r>
              <a:rPr lang="ru-RU" sz="2800" b="1" spc="-380" dirty="0" smtClean="0">
                <a:solidFill>
                  <a:srgbClr val="002060"/>
                </a:solidFill>
              </a:rPr>
              <a:t>  </a:t>
            </a:r>
            <a:r>
              <a:rPr lang="ru-RU" sz="2800" b="1" spc="-175" dirty="0" smtClean="0">
                <a:solidFill>
                  <a:srgbClr val="002060"/>
                </a:solidFill>
              </a:rPr>
              <a:t>элементы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4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6"/>
          <p:cNvSpPr txBox="1">
            <a:spLocks noGrp="1"/>
          </p:cNvSpPr>
          <p:nvPr>
            <p:ph type="title"/>
          </p:nvPr>
        </p:nvSpPr>
        <p:spPr>
          <a:xfrm>
            <a:off x="550481" y="0"/>
            <a:ext cx="836739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02060"/>
                </a:solidFill>
                <a:effectLst/>
              </a:rPr>
              <a:t>Возможности для международной кооперации (приоритетно ЕЭАС)</a:t>
            </a:r>
          </a:p>
        </p:txBody>
      </p:sp>
      <p:sp>
        <p:nvSpPr>
          <p:cNvPr id="6" name="object 7"/>
          <p:cNvSpPr txBox="1"/>
          <p:nvPr/>
        </p:nvSpPr>
        <p:spPr>
          <a:xfrm>
            <a:off x="1103531" y="1036377"/>
            <a:ext cx="164793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1400" dirty="0">
                <a:solidFill>
                  <a:srgbClr val="002060"/>
                </a:solidFill>
              </a:rPr>
              <a:t>ИНИЦИАТИВЫ НАПРАВЛЕНИЯ</a:t>
            </a:r>
          </a:p>
        </p:txBody>
      </p:sp>
      <p:sp>
        <p:nvSpPr>
          <p:cNvPr id="7" name="object 8"/>
          <p:cNvSpPr txBox="1"/>
          <p:nvPr/>
        </p:nvSpPr>
        <p:spPr>
          <a:xfrm>
            <a:off x="6880659" y="1184508"/>
            <a:ext cx="119343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1400" dirty="0">
                <a:solidFill>
                  <a:srgbClr val="002060"/>
                </a:solidFill>
              </a:rPr>
              <a:t>СТРАНЫ</a:t>
            </a:r>
          </a:p>
        </p:txBody>
      </p:sp>
      <p:sp>
        <p:nvSpPr>
          <p:cNvPr id="8" name="object 9"/>
          <p:cNvSpPr txBox="1"/>
          <p:nvPr/>
        </p:nvSpPr>
        <p:spPr>
          <a:xfrm>
            <a:off x="290582" y="1585273"/>
            <a:ext cx="3462654" cy="1502976"/>
          </a:xfrm>
          <a:prstGeom prst="rect">
            <a:avLst/>
          </a:prstGeom>
        </p:spPr>
        <p:txBody>
          <a:bodyPr vert="horz" wrap="square" lIns="0" tIns="116840" rIns="0" bIns="0" rtlCol="0">
            <a:spAutoFit/>
          </a:bodyPr>
          <a:lstStyle/>
          <a:p>
            <a:pPr algn="ctr">
              <a:spcBef>
                <a:spcPts val="920"/>
              </a:spcBef>
            </a:pPr>
            <a:r>
              <a:rPr sz="1400" dirty="0"/>
              <a:t>«Электронная таможня»</a:t>
            </a:r>
          </a:p>
          <a:p>
            <a:pPr algn="ctr">
              <a:spcBef>
                <a:spcPts val="820"/>
              </a:spcBef>
            </a:pPr>
            <a:r>
              <a:rPr sz="1400" dirty="0"/>
              <a:t>«Оплата и платежи, электронная коммерция»</a:t>
            </a:r>
          </a:p>
          <a:p>
            <a:pPr algn="ctr">
              <a:spcBef>
                <a:spcPts val="820"/>
              </a:spcBef>
            </a:pPr>
            <a:r>
              <a:rPr sz="1400" dirty="0"/>
              <a:t>«Транспорт и логистика»</a:t>
            </a:r>
          </a:p>
          <a:p>
            <a:pPr algn="ctr">
              <a:spcBef>
                <a:spcPts val="820"/>
              </a:spcBef>
            </a:pPr>
            <a:r>
              <a:rPr sz="1400" dirty="0"/>
              <a:t>«Информационные технологии»</a:t>
            </a:r>
          </a:p>
        </p:txBody>
      </p:sp>
      <p:sp>
        <p:nvSpPr>
          <p:cNvPr id="9" name="object 10"/>
          <p:cNvSpPr txBox="1"/>
          <p:nvPr/>
        </p:nvSpPr>
        <p:spPr>
          <a:xfrm>
            <a:off x="6337276" y="1700808"/>
            <a:ext cx="2280204" cy="12724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50000"/>
              </a:lnSpc>
            </a:pPr>
            <a:r>
              <a:rPr sz="1400" dirty="0"/>
              <a:t>Страны участницы ЕАЭС  Страны БРИКС </a:t>
            </a:r>
            <a:endParaRPr lang="ru-RU" sz="1400" dirty="0" smtClean="0"/>
          </a:p>
          <a:p>
            <a:pPr marR="5080" algn="ctr">
              <a:lnSpc>
                <a:spcPct val="150000"/>
              </a:lnSpc>
            </a:pPr>
            <a:r>
              <a:rPr sz="1400" dirty="0" smtClean="0"/>
              <a:t> </a:t>
            </a:r>
            <a:r>
              <a:rPr sz="1400" dirty="0"/>
              <a:t>Страны АСЕАН</a:t>
            </a:r>
          </a:p>
          <a:p>
            <a:pPr algn="ctr">
              <a:lnSpc>
                <a:spcPct val="150000"/>
              </a:lnSpc>
            </a:pPr>
            <a:r>
              <a:rPr sz="1400" dirty="0"/>
              <a:t>Страны ЕС</a:t>
            </a:r>
          </a:p>
        </p:txBody>
      </p:sp>
      <p:sp>
        <p:nvSpPr>
          <p:cNvPr id="10" name="object 11"/>
          <p:cNvSpPr txBox="1"/>
          <p:nvPr/>
        </p:nvSpPr>
        <p:spPr>
          <a:xfrm>
            <a:off x="403760" y="4437112"/>
            <a:ext cx="8416711" cy="17620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325">
              <a:spcBef>
                <a:spcPts val="100"/>
              </a:spcBef>
              <a:buClr>
                <a:srgbClr val="253171"/>
              </a:buClr>
              <a:buChar char="•"/>
              <a:tabLst>
                <a:tab pos="187325" algn="l"/>
              </a:tabLst>
            </a:pPr>
            <a:r>
              <a:rPr sz="1400" dirty="0"/>
              <a:t>Усиление кооперации в АПК</a:t>
            </a:r>
          </a:p>
          <a:p>
            <a:pPr marL="187325">
              <a:spcBef>
                <a:spcPts val="20"/>
              </a:spcBef>
              <a:buClr>
                <a:srgbClr val="253171"/>
              </a:buClr>
              <a:buChar char="•"/>
              <a:tabLst>
                <a:tab pos="187325" algn="l"/>
              </a:tabLst>
            </a:pPr>
            <a:r>
              <a:rPr sz="1400" dirty="0"/>
              <a:t>Логистика</a:t>
            </a:r>
          </a:p>
          <a:p>
            <a:pPr marL="187325">
              <a:buClr>
                <a:srgbClr val="253171"/>
              </a:buClr>
              <a:buChar char="•"/>
              <a:tabLst>
                <a:tab pos="187325" algn="l"/>
              </a:tabLst>
            </a:pPr>
            <a:r>
              <a:rPr lang="ru-RU" sz="1400" dirty="0" smtClean="0"/>
              <a:t>Научные исследования</a:t>
            </a:r>
          </a:p>
          <a:p>
            <a:pPr marL="190500">
              <a:spcBef>
                <a:spcPts val="100"/>
              </a:spcBef>
              <a:buClr>
                <a:srgbClr val="253171"/>
              </a:buClr>
              <a:buChar char="•"/>
              <a:tabLst>
                <a:tab pos="187325" algn="l"/>
              </a:tabLst>
            </a:pPr>
            <a:r>
              <a:rPr lang="ru-RU" sz="1400" dirty="0"/>
              <a:t>Прогнозирование спроса и предложения</a:t>
            </a:r>
          </a:p>
          <a:p>
            <a:pPr marL="190500" marR="77470">
              <a:buClr>
                <a:srgbClr val="253171"/>
              </a:buClr>
              <a:buChar char="•"/>
              <a:tabLst>
                <a:tab pos="187325" algn="l"/>
              </a:tabLst>
            </a:pPr>
            <a:r>
              <a:rPr lang="ru-RU" sz="1400" dirty="0"/>
              <a:t>Согласованная политика в части экспорта  продукции АПК</a:t>
            </a:r>
          </a:p>
          <a:p>
            <a:pPr marL="190500">
              <a:buClr>
                <a:srgbClr val="253171"/>
              </a:buClr>
              <a:buChar char="•"/>
              <a:tabLst>
                <a:tab pos="187325" algn="l"/>
              </a:tabLst>
            </a:pPr>
            <a:r>
              <a:rPr lang="ru-RU" sz="1400" dirty="0"/>
              <a:t>Создание собственных торговых </a:t>
            </a:r>
            <a:r>
              <a:rPr lang="ru-RU" sz="1400" dirty="0" smtClean="0"/>
              <a:t>площадок</a:t>
            </a:r>
          </a:p>
          <a:p>
            <a:pPr marL="190500" marR="237490">
              <a:spcBef>
                <a:spcPts val="80"/>
              </a:spcBef>
              <a:buClr>
                <a:srgbClr val="253171"/>
              </a:buClr>
              <a:buChar char="•"/>
              <a:tabLst>
                <a:tab pos="187325" algn="l"/>
              </a:tabLst>
            </a:pPr>
            <a:r>
              <a:rPr lang="ru-RU" sz="1400" dirty="0"/>
              <a:t>Реализация интегрированных систем  </a:t>
            </a:r>
            <a:r>
              <a:rPr lang="ru-RU" sz="1400" dirty="0" err="1"/>
              <a:t>прослеживаемости</a:t>
            </a:r>
            <a:r>
              <a:rPr lang="ru-RU" sz="1400" dirty="0"/>
              <a:t> продукции</a:t>
            </a:r>
          </a:p>
          <a:p>
            <a:pPr marL="190500">
              <a:buClr>
                <a:srgbClr val="253171"/>
              </a:buClr>
              <a:buChar char="•"/>
              <a:tabLst>
                <a:tab pos="187325" algn="l"/>
              </a:tabLst>
            </a:pPr>
            <a:r>
              <a:rPr lang="ru-RU" sz="1400" dirty="0"/>
              <a:t>Взаимное признание </a:t>
            </a:r>
            <a:r>
              <a:rPr lang="ru-RU" sz="1400" dirty="0" smtClean="0"/>
              <a:t>сертифицирующих документов</a:t>
            </a:r>
            <a:endParaRPr sz="1400" dirty="0"/>
          </a:p>
        </p:txBody>
      </p:sp>
      <p:sp>
        <p:nvSpPr>
          <p:cNvPr id="11" name="object 12"/>
          <p:cNvSpPr txBox="1"/>
          <p:nvPr/>
        </p:nvSpPr>
        <p:spPr>
          <a:xfrm>
            <a:off x="2843807" y="3356992"/>
            <a:ext cx="4331335" cy="228268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12700" rIns="0" bIns="0" rtlCol="0" anchor="ctr">
            <a:spAutoFit/>
          </a:bodyPr>
          <a:lstStyle/>
          <a:p>
            <a:pPr marL="17780" algn="ctr">
              <a:spcBef>
                <a:spcPts val="100"/>
              </a:spcBef>
            </a:pPr>
            <a:r>
              <a:rPr sz="1400" dirty="0" smtClean="0">
                <a:solidFill>
                  <a:srgbClr val="002060"/>
                </a:solidFill>
              </a:rPr>
              <a:t>ПРЕДЛОЖЕНИЯ </a:t>
            </a:r>
            <a:r>
              <a:rPr sz="1400" dirty="0">
                <a:solidFill>
                  <a:srgbClr val="002060"/>
                </a:solidFill>
              </a:rPr>
              <a:t>ПО СОВМЕСТНОЙ </a:t>
            </a:r>
            <a:r>
              <a:rPr sz="1400" dirty="0" smtClean="0">
                <a:solidFill>
                  <a:srgbClr val="002060"/>
                </a:solidFill>
              </a:rPr>
              <a:t>ДЕЯТЕЛЬНОС</a:t>
            </a:r>
            <a:r>
              <a:rPr lang="ru-RU" sz="1400" dirty="0" smtClean="0">
                <a:solidFill>
                  <a:srgbClr val="002060"/>
                </a:solidFill>
              </a:rPr>
              <a:t>ТИ</a:t>
            </a:r>
            <a:endParaRPr sz="1400" dirty="0"/>
          </a:p>
        </p:txBody>
      </p:sp>
      <p:sp>
        <p:nvSpPr>
          <p:cNvPr id="15" name="object 16"/>
          <p:cNvSpPr/>
          <p:nvPr/>
        </p:nvSpPr>
        <p:spPr>
          <a:xfrm>
            <a:off x="610885" y="1480088"/>
            <a:ext cx="2880995" cy="635"/>
          </a:xfrm>
          <a:custGeom>
            <a:avLst/>
            <a:gdLst/>
            <a:ahLst/>
            <a:cxnLst/>
            <a:rect l="l" t="t" r="r" b="b"/>
            <a:pathLst>
              <a:path w="2880995" h="634">
                <a:moveTo>
                  <a:pt x="2880717" y="0"/>
                </a:moveTo>
                <a:lnTo>
                  <a:pt x="0" y="360"/>
                </a:lnTo>
              </a:path>
            </a:pathLst>
          </a:custGeom>
          <a:ln w="9524">
            <a:solidFill>
              <a:srgbClr val="002F73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6" name="object 17"/>
          <p:cNvSpPr/>
          <p:nvPr/>
        </p:nvSpPr>
        <p:spPr>
          <a:xfrm>
            <a:off x="6036881" y="1482492"/>
            <a:ext cx="2880995" cy="635"/>
          </a:xfrm>
          <a:custGeom>
            <a:avLst/>
            <a:gdLst/>
            <a:ahLst/>
            <a:cxnLst/>
            <a:rect l="l" t="t" r="r" b="b"/>
            <a:pathLst>
              <a:path w="2880995" h="634">
                <a:moveTo>
                  <a:pt x="2880717" y="0"/>
                </a:moveTo>
                <a:lnTo>
                  <a:pt x="0" y="360"/>
                </a:lnTo>
              </a:path>
            </a:pathLst>
          </a:custGeom>
          <a:ln w="9524">
            <a:solidFill>
              <a:srgbClr val="002F73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7" name="object 18"/>
          <p:cNvSpPr/>
          <p:nvPr/>
        </p:nvSpPr>
        <p:spPr>
          <a:xfrm>
            <a:off x="3995936" y="1711439"/>
            <a:ext cx="1752600" cy="310515"/>
          </a:xfrm>
          <a:custGeom>
            <a:avLst/>
            <a:gdLst/>
            <a:ahLst/>
            <a:cxnLst/>
            <a:rect l="l" t="t" r="r" b="b"/>
            <a:pathLst>
              <a:path w="1752600" h="310514">
                <a:moveTo>
                  <a:pt x="382828" y="0"/>
                </a:moveTo>
                <a:lnTo>
                  <a:pt x="0" y="155155"/>
                </a:lnTo>
                <a:lnTo>
                  <a:pt x="382828" y="310324"/>
                </a:lnTo>
                <a:lnTo>
                  <a:pt x="382828" y="223634"/>
                </a:lnTo>
                <a:lnTo>
                  <a:pt x="1583079" y="223634"/>
                </a:lnTo>
                <a:lnTo>
                  <a:pt x="1752028" y="155155"/>
                </a:lnTo>
                <a:lnTo>
                  <a:pt x="1583097" y="86690"/>
                </a:lnTo>
                <a:lnTo>
                  <a:pt x="382828" y="86690"/>
                </a:lnTo>
                <a:lnTo>
                  <a:pt x="382828" y="0"/>
                </a:lnTo>
                <a:close/>
              </a:path>
              <a:path w="1752600" h="310514">
                <a:moveTo>
                  <a:pt x="1583079" y="223634"/>
                </a:moveTo>
                <a:lnTo>
                  <a:pt x="1369199" y="223634"/>
                </a:lnTo>
                <a:lnTo>
                  <a:pt x="1369199" y="310324"/>
                </a:lnTo>
                <a:lnTo>
                  <a:pt x="1583079" y="223634"/>
                </a:lnTo>
                <a:close/>
              </a:path>
              <a:path w="1752600" h="310514">
                <a:moveTo>
                  <a:pt x="1369199" y="0"/>
                </a:moveTo>
                <a:lnTo>
                  <a:pt x="1369199" y="86690"/>
                </a:lnTo>
                <a:lnTo>
                  <a:pt x="1583097" y="86690"/>
                </a:lnTo>
                <a:lnTo>
                  <a:pt x="1369199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8" name="object 19"/>
          <p:cNvSpPr/>
          <p:nvPr/>
        </p:nvSpPr>
        <p:spPr>
          <a:xfrm>
            <a:off x="3995936" y="2181504"/>
            <a:ext cx="1752600" cy="310515"/>
          </a:xfrm>
          <a:custGeom>
            <a:avLst/>
            <a:gdLst/>
            <a:ahLst/>
            <a:cxnLst/>
            <a:rect l="l" t="t" r="r" b="b"/>
            <a:pathLst>
              <a:path w="1752600" h="310514">
                <a:moveTo>
                  <a:pt x="382828" y="0"/>
                </a:moveTo>
                <a:lnTo>
                  <a:pt x="0" y="155168"/>
                </a:lnTo>
                <a:lnTo>
                  <a:pt x="382828" y="310324"/>
                </a:lnTo>
                <a:lnTo>
                  <a:pt x="382828" y="223634"/>
                </a:lnTo>
                <a:lnTo>
                  <a:pt x="1583097" y="223634"/>
                </a:lnTo>
                <a:lnTo>
                  <a:pt x="1752028" y="155168"/>
                </a:lnTo>
                <a:lnTo>
                  <a:pt x="1583079" y="86690"/>
                </a:lnTo>
                <a:lnTo>
                  <a:pt x="382828" y="86690"/>
                </a:lnTo>
                <a:lnTo>
                  <a:pt x="382828" y="0"/>
                </a:lnTo>
                <a:close/>
              </a:path>
              <a:path w="1752600" h="310514">
                <a:moveTo>
                  <a:pt x="1583097" y="223634"/>
                </a:moveTo>
                <a:lnTo>
                  <a:pt x="1369199" y="223634"/>
                </a:lnTo>
                <a:lnTo>
                  <a:pt x="1369199" y="310324"/>
                </a:lnTo>
                <a:lnTo>
                  <a:pt x="1583097" y="223634"/>
                </a:lnTo>
                <a:close/>
              </a:path>
              <a:path w="1752600" h="310514">
                <a:moveTo>
                  <a:pt x="1369199" y="0"/>
                </a:moveTo>
                <a:lnTo>
                  <a:pt x="1369199" y="86690"/>
                </a:lnTo>
                <a:lnTo>
                  <a:pt x="1583079" y="86690"/>
                </a:lnTo>
                <a:lnTo>
                  <a:pt x="1369199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9" name="object 20"/>
          <p:cNvSpPr/>
          <p:nvPr/>
        </p:nvSpPr>
        <p:spPr>
          <a:xfrm>
            <a:off x="3995936" y="2657335"/>
            <a:ext cx="1752600" cy="310515"/>
          </a:xfrm>
          <a:custGeom>
            <a:avLst/>
            <a:gdLst/>
            <a:ahLst/>
            <a:cxnLst/>
            <a:rect l="l" t="t" r="r" b="b"/>
            <a:pathLst>
              <a:path w="1752600" h="310514">
                <a:moveTo>
                  <a:pt x="382828" y="0"/>
                </a:moveTo>
                <a:lnTo>
                  <a:pt x="0" y="155155"/>
                </a:lnTo>
                <a:lnTo>
                  <a:pt x="382828" y="310324"/>
                </a:lnTo>
                <a:lnTo>
                  <a:pt x="382828" y="223634"/>
                </a:lnTo>
                <a:lnTo>
                  <a:pt x="1583079" y="223634"/>
                </a:lnTo>
                <a:lnTo>
                  <a:pt x="1752028" y="155155"/>
                </a:lnTo>
                <a:lnTo>
                  <a:pt x="1583097" y="86690"/>
                </a:lnTo>
                <a:lnTo>
                  <a:pt x="382828" y="86690"/>
                </a:lnTo>
                <a:lnTo>
                  <a:pt x="382828" y="0"/>
                </a:lnTo>
                <a:close/>
              </a:path>
              <a:path w="1752600" h="310514">
                <a:moveTo>
                  <a:pt x="1583079" y="223634"/>
                </a:moveTo>
                <a:lnTo>
                  <a:pt x="1369199" y="223634"/>
                </a:lnTo>
                <a:lnTo>
                  <a:pt x="1369199" y="310324"/>
                </a:lnTo>
                <a:lnTo>
                  <a:pt x="1583079" y="223634"/>
                </a:lnTo>
                <a:close/>
              </a:path>
              <a:path w="1752600" h="310514">
                <a:moveTo>
                  <a:pt x="1369199" y="0"/>
                </a:moveTo>
                <a:lnTo>
                  <a:pt x="1369199" y="86690"/>
                </a:lnTo>
                <a:lnTo>
                  <a:pt x="1583097" y="86690"/>
                </a:lnTo>
                <a:lnTo>
                  <a:pt x="1369199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0202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0806" y="1268760"/>
            <a:ext cx="850966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• </a:t>
            </a:r>
            <a:r>
              <a:rPr lang="ru-RU" sz="1600" dirty="0" smtClean="0"/>
              <a:t>Увеличение </a:t>
            </a:r>
            <a:r>
              <a:rPr lang="ru-RU" sz="1600" dirty="0"/>
              <a:t>объема потребления продукции сельского хозяйств в России в денежном выражении в 1,5 раза, что соответствует сумме прироста рынка на 4 трлн. </a:t>
            </a:r>
            <a:r>
              <a:rPr lang="ru-RU" sz="1600" dirty="0" smtClean="0"/>
              <a:t>р.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Повышение производительности труда в 3-5 раз в сельском хозяйстве и, как следствие, кратное снижение себестоимости единицы производимой продукции, что позволяет повысить </a:t>
            </a:r>
            <a:r>
              <a:rPr lang="ru-RU" sz="1600" dirty="0" err="1"/>
              <a:t>маржинальность</a:t>
            </a:r>
            <a:r>
              <a:rPr lang="ru-RU" sz="1600" dirty="0"/>
              <a:t> бизнеса сельхозпроизводителей </a:t>
            </a:r>
            <a:endParaRPr lang="ru-RU" sz="1600" dirty="0" smtClean="0"/>
          </a:p>
          <a:p>
            <a:r>
              <a:rPr lang="ru-RU" sz="1600" dirty="0" smtClean="0"/>
              <a:t>• </a:t>
            </a:r>
            <a:r>
              <a:rPr lang="ru-RU" sz="1600" dirty="0"/>
              <a:t>Реализация модели предиктивного управления всей цепочкой создания добавленной стоимости: от производства семян, удобрений, сельхозтехники, до производства </a:t>
            </a:r>
            <a:r>
              <a:rPr lang="ru-RU" sz="1600" dirty="0" smtClean="0"/>
              <a:t>сельхозпродукции </a:t>
            </a:r>
            <a:r>
              <a:rPr lang="ru-RU" sz="1600" dirty="0"/>
              <a:t>и ее сбыта, когда все участники цепочки с достаточной вероятностью (уже доказана возможность </a:t>
            </a:r>
            <a:r>
              <a:rPr lang="ru-RU" sz="1600" dirty="0" smtClean="0"/>
              <a:t>85 % </a:t>
            </a:r>
            <a:r>
              <a:rPr lang="ru-RU" sz="1600" dirty="0"/>
              <a:t>точности прогноза интегрированной цепочки поставок на горизонте нескольких месяцев) смогут предсказывать спрос на свою продукцию </a:t>
            </a:r>
            <a:endParaRPr lang="ru-RU" sz="1600" dirty="0" smtClean="0"/>
          </a:p>
          <a:p>
            <a:r>
              <a:rPr lang="ru-RU" sz="1600" dirty="0" smtClean="0"/>
              <a:t>• </a:t>
            </a:r>
            <a:r>
              <a:rPr lang="ru-RU" sz="1600" dirty="0"/>
              <a:t>Существенно снизить риски кредитования сельхозпроизводителей, и, таким образом, снизить ставки по банковским кредитам, значительно влияющие на себестоимость продукции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50481" y="0"/>
            <a:ext cx="836739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>
                <a:solidFill>
                  <a:srgbClr val="002060"/>
                </a:solidFill>
                <a:effectLst/>
              </a:rPr>
              <a:t>Возможный экономический эффект </a:t>
            </a:r>
            <a:r>
              <a:rPr lang="ru-RU" sz="2800" b="1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effectLst/>
              </a:rPr>
            </a:br>
            <a:r>
              <a:rPr lang="ru-RU" sz="2800" b="1" dirty="0" smtClean="0">
                <a:solidFill>
                  <a:srgbClr val="002060"/>
                </a:solidFill>
                <a:effectLst/>
              </a:rPr>
              <a:t>от </a:t>
            </a:r>
            <a:r>
              <a:rPr lang="ru-RU" sz="2800" b="1" dirty="0" err="1" smtClean="0">
                <a:solidFill>
                  <a:srgbClr val="002060"/>
                </a:solidFill>
                <a:effectLst/>
              </a:rPr>
              <a:t>цифровизации</a:t>
            </a:r>
            <a:r>
              <a:rPr lang="ru-RU" sz="2800" b="1" dirty="0" smtClean="0">
                <a:solidFill>
                  <a:srgbClr val="002060"/>
                </a:solidFill>
                <a:effectLst/>
              </a:rPr>
              <a:t> 4.0 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АПК</a:t>
            </a:r>
            <a:endParaRPr sz="2800" b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4098" name="Picture 2" descr="Предиктивная аналитика находит применение в бизнесе | Компьютер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13176"/>
            <a:ext cx="29435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Всем не хватит: ряд сельхозпроизводителей в РО не получат льготный кредит  :: Ростов-на-Дону :: РБ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435" y="5013176"/>
            <a:ext cx="225067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В Свердловской области продолжается рост объема отгруженной продукции и  индекса промышленного производства | Новости Новоуральс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5013176"/>
            <a:ext cx="280831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97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0"/>
            <a:ext cx="99180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182879"/>
              </p:ext>
            </p:extLst>
          </p:nvPr>
        </p:nvGraphicFramePr>
        <p:xfrm>
          <a:off x="827584" y="4365104"/>
          <a:ext cx="7072312" cy="177181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001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721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7504">
                <a:tc>
                  <a:txBody>
                    <a:bodyPr/>
                    <a:lstStyle/>
                    <a:p>
                      <a:r>
                        <a:rPr lang="ru-RU" sz="14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Адрес</a:t>
                      </a:r>
                    </a:p>
                  </a:txBody>
                  <a:tcPr marL="18062" marR="18062" marT="9034" marB="9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394036, Россия, г. Воронеж, проспект Революции, </a:t>
                      </a:r>
                      <a:r>
                        <a:rPr lang="ru-RU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19,</a:t>
                      </a:r>
                      <a:r>
                        <a:rPr lang="ru-RU" sz="1400" b="1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оф. 409</a:t>
                      </a:r>
                      <a:endParaRPr lang="ru-RU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062" marR="18062" marT="9034" marB="9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6592">
                <a:tc>
                  <a:txBody>
                    <a:bodyPr/>
                    <a:lstStyle/>
                    <a:p>
                      <a:r>
                        <a:rPr lang="ru-RU" sz="14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Телефон</a:t>
                      </a:r>
                    </a:p>
                  </a:txBody>
                  <a:tcPr marL="18062" marR="18062" marT="9034" marB="9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8-800-600-06-09</a:t>
                      </a:r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062" marR="18062" marT="9034" marB="9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008">
                <a:tc>
                  <a:txBody>
                    <a:bodyPr/>
                    <a:lstStyle/>
                    <a:p>
                      <a:endParaRPr lang="ru-RU" sz="7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062" marR="18062" marT="9034" marB="9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062" marR="18062" marT="9034" marB="9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1501">
                <a:tc>
                  <a:txBody>
                    <a:bodyPr/>
                    <a:lstStyle/>
                    <a:p>
                      <a:r>
                        <a:rPr lang="ru-RU" sz="1400" b="1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Электрон. почта</a:t>
                      </a:r>
                    </a:p>
                  </a:txBody>
                  <a:tcPr marL="18062" marR="18062" marT="9034" marB="9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platforma-apk@mail.ru</a:t>
                      </a:r>
                      <a:endParaRPr lang="en-US" sz="1400" b="1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062" marR="18062" marT="9034" marB="9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1501"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Internet</a:t>
                      </a:r>
                    </a:p>
                  </a:txBody>
                  <a:tcPr marL="18062" marR="18062" marT="9034" marB="9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платформа-</a:t>
                      </a:r>
                      <a:r>
                        <a:rPr lang="ru-RU" sz="1400" b="1" cap="none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апк.рф</a:t>
                      </a:r>
                      <a:endParaRPr lang="ru-RU" sz="14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platforma-apk.com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062" marR="18062" marT="9034" marB="9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68" y="195348"/>
            <a:ext cx="2435316" cy="236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99792" y="260648"/>
            <a:ext cx="62281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4000" b="1" dirty="0">
                <a:solidFill>
                  <a:srgbClr val="FF0000"/>
                </a:solidFill>
              </a:rPr>
              <a:t>ЕВРАЗИЙСКАЯ</a:t>
            </a:r>
            <a:r>
              <a:rPr lang="ru-RU" altLang="ru-RU" sz="2000" b="1" dirty="0">
                <a:solidFill>
                  <a:srgbClr val="FF0000"/>
                </a:solidFill>
              </a:rPr>
              <a:t> ТЕХНОЛОГИЧЕСКАЯ ПЛАТФОРМА</a:t>
            </a:r>
            <a:br>
              <a:rPr lang="ru-RU" altLang="ru-RU" sz="2000" b="1" dirty="0">
                <a:solidFill>
                  <a:srgbClr val="FF0000"/>
                </a:solidFill>
              </a:rPr>
            </a:br>
            <a:r>
              <a:rPr lang="ru-RU" altLang="ru-RU" sz="4000" b="1" dirty="0">
                <a:solidFill>
                  <a:srgbClr val="FF0000"/>
                </a:solidFill>
              </a:rPr>
              <a:t>ЭТО БУДУЩЕЕ</a:t>
            </a:r>
            <a:r>
              <a:rPr lang="ru-RU" altLang="ru-RU" sz="2000" b="1" dirty="0">
                <a:solidFill>
                  <a:srgbClr val="FF0000"/>
                </a:solidFill>
              </a:rPr>
              <a:t>, </a:t>
            </a:r>
            <a:br>
              <a:rPr lang="ru-RU" altLang="ru-RU" sz="2000" b="1" dirty="0">
                <a:solidFill>
                  <a:srgbClr val="FF0000"/>
                </a:solidFill>
              </a:rPr>
            </a:br>
            <a:r>
              <a:rPr lang="ru-RU" altLang="ru-RU" sz="2000" b="1" dirty="0">
                <a:solidFill>
                  <a:srgbClr val="FF0000"/>
                </a:solidFill>
              </a:rPr>
              <a:t>КОТОРОЕ </a:t>
            </a:r>
            <a:r>
              <a:rPr lang="ru-RU" altLang="ru-RU" sz="3600" b="1" dirty="0">
                <a:solidFill>
                  <a:srgbClr val="FF0000"/>
                </a:solidFill>
              </a:rPr>
              <a:t>МЫ</a:t>
            </a:r>
            <a:r>
              <a:rPr lang="ru-RU" altLang="ru-RU" sz="2000" b="1" dirty="0">
                <a:solidFill>
                  <a:srgbClr val="FF0000"/>
                </a:solidFill>
              </a:rPr>
              <a:t> СТРОИМ </a:t>
            </a:r>
            <a:r>
              <a:rPr lang="ru-RU" altLang="ru-RU" sz="4000" b="1" dirty="0">
                <a:solidFill>
                  <a:srgbClr val="FF0000"/>
                </a:solidFill>
              </a:rPr>
              <a:t>СЕГОДНЯ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7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46182" y="1251585"/>
            <a:ext cx="3194685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350" b="1" dirty="0">
                <a:solidFill>
                  <a:srgbClr val="006FC0"/>
                </a:solidFill>
                <a:latin typeface="Calibri"/>
                <a:cs typeface="Calibri"/>
              </a:rPr>
              <a:t>В </a:t>
            </a:r>
            <a:r>
              <a:rPr sz="1350" b="1" spc="-15" dirty="0">
                <a:solidFill>
                  <a:srgbClr val="006FC0"/>
                </a:solidFill>
                <a:latin typeface="Calibri"/>
                <a:cs typeface="Calibri"/>
              </a:rPr>
              <a:t>Указе</a:t>
            </a:r>
            <a:r>
              <a:rPr sz="1350" b="1" spc="29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350" b="1" spc="-4" dirty="0">
                <a:solidFill>
                  <a:srgbClr val="006FC0"/>
                </a:solidFill>
                <a:latin typeface="Calibri"/>
                <a:cs typeface="Calibri"/>
              </a:rPr>
              <a:t>Президента</a:t>
            </a:r>
            <a:r>
              <a:rPr sz="135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350" b="1" spc="-4" dirty="0">
                <a:solidFill>
                  <a:srgbClr val="006FC0"/>
                </a:solidFill>
                <a:latin typeface="Calibri"/>
                <a:cs typeface="Calibri"/>
              </a:rPr>
              <a:t>РФ</a:t>
            </a:r>
            <a:r>
              <a:rPr sz="1350" b="1" spc="30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350" b="1" spc="-4" dirty="0">
                <a:solidFill>
                  <a:srgbClr val="006FC0"/>
                </a:solidFill>
                <a:latin typeface="Calibri"/>
                <a:cs typeface="Calibri"/>
              </a:rPr>
              <a:t>от 21 </a:t>
            </a:r>
            <a:r>
              <a:rPr sz="1350" b="1" spc="-8" dirty="0">
                <a:solidFill>
                  <a:srgbClr val="006FC0"/>
                </a:solidFill>
                <a:latin typeface="Calibri"/>
                <a:cs typeface="Calibri"/>
              </a:rPr>
              <a:t>июля</a:t>
            </a:r>
            <a:r>
              <a:rPr sz="135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006FC0"/>
                </a:solidFill>
                <a:latin typeface="Calibri"/>
                <a:cs typeface="Calibri"/>
              </a:rPr>
              <a:t>2020</a:t>
            </a:r>
            <a:r>
              <a:rPr sz="135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350" b="1" spc="-30" dirty="0">
                <a:solidFill>
                  <a:srgbClr val="006FC0"/>
                </a:solidFill>
                <a:latin typeface="Calibri"/>
                <a:cs typeface="Calibri"/>
              </a:rPr>
              <a:t>г.</a:t>
            </a:r>
            <a:endParaRPr sz="135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46182" y="1457325"/>
            <a:ext cx="5089207" cy="483016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350" b="1" dirty="0">
                <a:solidFill>
                  <a:srgbClr val="006FC0"/>
                </a:solidFill>
                <a:latin typeface="Calibri"/>
                <a:cs typeface="Calibri"/>
              </a:rPr>
              <a:t>«О</a:t>
            </a:r>
            <a:r>
              <a:rPr sz="1350" b="1" spc="-1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350" b="1" spc="-4" dirty="0">
                <a:solidFill>
                  <a:srgbClr val="006FC0"/>
                </a:solidFill>
                <a:latin typeface="Calibri"/>
                <a:cs typeface="Calibri"/>
              </a:rPr>
              <a:t>национальных</a:t>
            </a:r>
            <a:r>
              <a:rPr sz="135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350" b="1" spc="-8" dirty="0">
                <a:solidFill>
                  <a:srgbClr val="006FC0"/>
                </a:solidFill>
                <a:latin typeface="Calibri"/>
                <a:cs typeface="Calibri"/>
              </a:rPr>
              <a:t>целях </a:t>
            </a:r>
            <a:r>
              <a:rPr sz="1350" b="1" spc="-4" dirty="0">
                <a:solidFill>
                  <a:srgbClr val="006FC0"/>
                </a:solidFill>
                <a:latin typeface="Calibri"/>
                <a:cs typeface="Calibri"/>
              </a:rPr>
              <a:t>развития</a:t>
            </a:r>
            <a:endParaRPr sz="135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9525" defTabSz="685800"/>
            <a:r>
              <a:rPr sz="1350" b="1" spc="-8" dirty="0">
                <a:solidFill>
                  <a:srgbClr val="006FC0"/>
                </a:solidFill>
                <a:latin typeface="Calibri"/>
                <a:cs typeface="Calibri"/>
              </a:rPr>
              <a:t>Российской</a:t>
            </a:r>
            <a:r>
              <a:rPr sz="1350" b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350" b="1" spc="-8" dirty="0">
                <a:solidFill>
                  <a:srgbClr val="006FC0"/>
                </a:solidFill>
                <a:latin typeface="Calibri"/>
                <a:cs typeface="Calibri"/>
              </a:rPr>
              <a:t>Федерации</a:t>
            </a:r>
            <a:r>
              <a:rPr sz="1350" b="1" spc="-2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350" b="1" spc="-4" dirty="0">
                <a:solidFill>
                  <a:srgbClr val="006FC0"/>
                </a:solidFill>
                <a:latin typeface="Calibri"/>
                <a:cs typeface="Calibri"/>
              </a:rPr>
              <a:t>на</a:t>
            </a:r>
            <a:r>
              <a:rPr sz="1350" b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350" b="1" spc="-11" dirty="0">
                <a:solidFill>
                  <a:srgbClr val="006FC0"/>
                </a:solidFill>
                <a:latin typeface="Calibri"/>
                <a:cs typeface="Calibri"/>
              </a:rPr>
              <a:t>период</a:t>
            </a:r>
            <a:r>
              <a:rPr sz="135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350" b="1" spc="-11" dirty="0">
                <a:solidFill>
                  <a:srgbClr val="006FC0"/>
                </a:solidFill>
                <a:latin typeface="Calibri"/>
                <a:cs typeface="Calibri"/>
              </a:rPr>
              <a:t>до</a:t>
            </a:r>
            <a:r>
              <a:rPr sz="1350" b="1" spc="-4" dirty="0">
                <a:solidFill>
                  <a:srgbClr val="006FC0"/>
                </a:solidFill>
                <a:latin typeface="Calibri"/>
                <a:cs typeface="Calibri"/>
              </a:rPr>
              <a:t> 2030</a:t>
            </a:r>
            <a:r>
              <a:rPr sz="135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006FC0"/>
                </a:solidFill>
                <a:latin typeface="Calibri"/>
                <a:cs typeface="Calibri"/>
              </a:rPr>
              <a:t>г»</a:t>
            </a:r>
            <a:endParaRPr sz="135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9525" defTabSz="685800"/>
            <a:r>
              <a:rPr sz="1350" b="1" spc="-8" dirty="0">
                <a:solidFill>
                  <a:srgbClr val="006FC0"/>
                </a:solidFill>
                <a:latin typeface="Calibri"/>
                <a:cs typeface="Calibri"/>
              </a:rPr>
              <a:t>определены целевые</a:t>
            </a:r>
            <a:r>
              <a:rPr sz="1350" b="1" spc="-1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350" b="1" spc="-8" dirty="0">
                <a:solidFill>
                  <a:srgbClr val="006FC0"/>
                </a:solidFill>
                <a:latin typeface="Calibri"/>
                <a:cs typeface="Calibri"/>
              </a:rPr>
              <a:t>показатели,</a:t>
            </a:r>
            <a:endParaRPr sz="135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9525" defTabSz="685800"/>
            <a:r>
              <a:rPr sz="1350" b="1" spc="-8" dirty="0">
                <a:solidFill>
                  <a:srgbClr val="006FC0"/>
                </a:solidFill>
                <a:latin typeface="Calibri"/>
                <a:cs typeface="Calibri"/>
              </a:rPr>
              <a:t>характеризующие достижение </a:t>
            </a:r>
            <a:r>
              <a:rPr sz="1350" b="1" spc="-4" dirty="0">
                <a:solidFill>
                  <a:srgbClr val="006FC0"/>
                </a:solidFill>
                <a:latin typeface="Calibri"/>
                <a:cs typeface="Calibri"/>
              </a:rPr>
              <a:t>национальной</a:t>
            </a:r>
            <a:r>
              <a:rPr sz="135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350" b="1" spc="-11" dirty="0">
                <a:solidFill>
                  <a:srgbClr val="006FC0"/>
                </a:solidFill>
                <a:latin typeface="Calibri"/>
                <a:cs typeface="Calibri"/>
              </a:rPr>
              <a:t>цели</a:t>
            </a:r>
            <a:endParaRPr sz="135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9525" defTabSz="685800">
              <a:tabLst>
                <a:tab pos="2305526" algn="l"/>
              </a:tabLst>
            </a:pPr>
            <a:r>
              <a:rPr sz="1350" b="1" dirty="0">
                <a:solidFill>
                  <a:srgbClr val="006FC0"/>
                </a:solidFill>
                <a:latin typeface="Calibri"/>
                <a:cs typeface="Calibri"/>
              </a:rPr>
              <a:t>«Цифровая</a:t>
            </a:r>
            <a:r>
              <a:rPr sz="135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350" b="1" spc="-4" dirty="0">
                <a:solidFill>
                  <a:srgbClr val="006FC0"/>
                </a:solidFill>
                <a:latin typeface="Calibri"/>
                <a:cs typeface="Calibri"/>
              </a:rPr>
              <a:t>трансформация»	</a:t>
            </a:r>
            <a:r>
              <a:rPr sz="1350" b="1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350" b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350" b="1" spc="-4" dirty="0">
                <a:solidFill>
                  <a:srgbClr val="006FC0"/>
                </a:solidFill>
                <a:latin typeface="Calibri"/>
                <a:cs typeface="Calibri"/>
              </a:rPr>
              <a:t>2030</a:t>
            </a:r>
            <a:r>
              <a:rPr sz="1350" b="1" spc="-1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350" b="1" spc="-19" dirty="0">
                <a:solidFill>
                  <a:srgbClr val="006FC0"/>
                </a:solidFill>
                <a:latin typeface="Calibri"/>
                <a:cs typeface="Calibri"/>
              </a:rPr>
              <a:t>году</a:t>
            </a:r>
            <a:endParaRPr sz="135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685800">
              <a:spcBef>
                <a:spcPts val="8"/>
              </a:spcBef>
            </a:pPr>
            <a:endParaRPr sz="157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039654" marR="3810" indent="-214313" defTabSz="685800">
              <a:spcBef>
                <a:spcPts val="4"/>
              </a:spcBef>
              <a:buFont typeface="Wingdings"/>
              <a:buChar char=""/>
              <a:tabLst>
                <a:tab pos="1040130" algn="l"/>
              </a:tabLst>
            </a:pPr>
            <a:r>
              <a:rPr sz="1400" spc="-8" dirty="0">
                <a:solidFill>
                  <a:prstClr val="black"/>
                </a:solidFill>
                <a:latin typeface="Calibri"/>
                <a:cs typeface="Calibri"/>
              </a:rPr>
              <a:t>достижение</a:t>
            </a:r>
            <a:r>
              <a:rPr sz="1400" spc="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prstClr val="black"/>
                </a:solidFill>
                <a:latin typeface="Calibri"/>
                <a:cs typeface="Calibri"/>
              </a:rPr>
              <a:t>«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цифровой</a:t>
            </a:r>
            <a:r>
              <a:rPr sz="1400" b="1" spc="-1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8" dirty="0">
                <a:solidFill>
                  <a:srgbClr val="006FC0"/>
                </a:solidFill>
                <a:latin typeface="Calibri"/>
                <a:cs typeface="Calibri"/>
              </a:rPr>
              <a:t>зрелости</a:t>
            </a:r>
            <a:r>
              <a:rPr sz="1400" spc="-8" dirty="0">
                <a:solidFill>
                  <a:prstClr val="black"/>
                </a:solidFill>
                <a:latin typeface="Calibri"/>
                <a:cs typeface="Calibri"/>
              </a:rPr>
              <a:t>» </a:t>
            </a:r>
            <a:r>
              <a:rPr sz="1400" dirty="0">
                <a:solidFill>
                  <a:prstClr val="black"/>
                </a:solidFill>
                <a:latin typeface="Calibri"/>
                <a:cs typeface="Calibri"/>
              </a:rPr>
              <a:t>ключевых </a:t>
            </a:r>
            <a:r>
              <a:rPr sz="1400" spc="-8" dirty="0">
                <a:solidFill>
                  <a:prstClr val="black"/>
                </a:solidFill>
                <a:latin typeface="Calibri"/>
                <a:cs typeface="Calibri"/>
              </a:rPr>
              <a:t>отраслей </a:t>
            </a:r>
            <a:r>
              <a:rPr sz="1400" spc="-29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spc="-8" dirty="0">
                <a:solidFill>
                  <a:prstClr val="black"/>
                </a:solidFill>
                <a:latin typeface="Calibri"/>
                <a:cs typeface="Calibri"/>
              </a:rPr>
              <a:t>экономики</a:t>
            </a:r>
            <a:r>
              <a:rPr sz="1400" spc="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400" spc="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spc="-4" dirty="0">
                <a:solidFill>
                  <a:prstClr val="black"/>
                </a:solidFill>
                <a:latin typeface="Calibri"/>
                <a:cs typeface="Calibri"/>
              </a:rPr>
              <a:t>социальной</a:t>
            </a:r>
            <a:r>
              <a:rPr sz="1400" spc="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prstClr val="black"/>
                </a:solidFill>
                <a:latin typeface="Calibri"/>
                <a:cs typeface="Calibri"/>
              </a:rPr>
              <a:t>сферы,</a:t>
            </a:r>
            <a:r>
              <a:rPr sz="1400" spc="1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400" spc="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spc="-8" dirty="0">
                <a:solidFill>
                  <a:prstClr val="black"/>
                </a:solidFill>
                <a:latin typeface="Calibri"/>
                <a:cs typeface="Calibri"/>
              </a:rPr>
              <a:t>том </a:t>
            </a:r>
            <a:r>
              <a:rPr sz="1400" dirty="0">
                <a:solidFill>
                  <a:prstClr val="black"/>
                </a:solidFill>
                <a:latin typeface="Calibri"/>
                <a:cs typeface="Calibri"/>
              </a:rPr>
              <a:t>числе </a:t>
            </a:r>
            <a:r>
              <a:rPr sz="1400" spc="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spc="-8" dirty="0">
                <a:solidFill>
                  <a:prstClr val="black"/>
                </a:solidFill>
                <a:latin typeface="Calibri"/>
                <a:cs typeface="Calibri"/>
              </a:rPr>
              <a:t>здравоохранения</a:t>
            </a:r>
            <a:r>
              <a:rPr sz="1400" spc="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400" spc="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spc="-4" dirty="0">
                <a:solidFill>
                  <a:prstClr val="black"/>
                </a:solidFill>
                <a:latin typeface="Calibri"/>
                <a:cs typeface="Calibri"/>
              </a:rPr>
              <a:t>образования,</a:t>
            </a:r>
            <a:r>
              <a:rPr sz="1400" spc="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400" spc="1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spc="-8" dirty="0">
                <a:solidFill>
                  <a:prstClr val="black"/>
                </a:solidFill>
                <a:latin typeface="Calibri"/>
                <a:cs typeface="Calibri"/>
              </a:rPr>
              <a:t>также </a:t>
            </a:r>
            <a:r>
              <a:rPr sz="1400" spc="-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spc="-11" dirty="0">
                <a:solidFill>
                  <a:prstClr val="black"/>
                </a:solidFill>
                <a:latin typeface="Calibri"/>
                <a:cs typeface="Calibri"/>
              </a:rPr>
              <a:t>государственного</a:t>
            </a:r>
            <a:r>
              <a:rPr sz="1400" spc="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spc="-4" dirty="0">
                <a:solidFill>
                  <a:prstClr val="black"/>
                </a:solidFill>
                <a:latin typeface="Calibri"/>
                <a:cs typeface="Calibri"/>
              </a:rPr>
              <a:t>управления</a:t>
            </a:r>
            <a:endParaRPr sz="1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040130" indent="-214789" defTabSz="685800">
              <a:spcBef>
                <a:spcPts val="750"/>
              </a:spcBef>
              <a:buFont typeface="Wingdings"/>
              <a:buChar char=""/>
              <a:tabLst>
                <a:tab pos="1040130" algn="l"/>
              </a:tabLst>
            </a:pPr>
            <a:r>
              <a:rPr sz="1400" spc="-8" dirty="0">
                <a:solidFill>
                  <a:prstClr val="black"/>
                </a:solidFill>
                <a:latin typeface="Calibri"/>
                <a:cs typeface="Calibri"/>
              </a:rPr>
              <a:t>увеличение</a:t>
            </a:r>
            <a:r>
              <a:rPr sz="1400" spc="1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prstClr val="black"/>
                </a:solidFill>
                <a:latin typeface="Calibri"/>
                <a:cs typeface="Calibri"/>
              </a:rPr>
              <a:t>доли</a:t>
            </a:r>
            <a:r>
              <a:rPr sz="1400" spc="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spc="-4" dirty="0">
                <a:solidFill>
                  <a:prstClr val="black"/>
                </a:solidFill>
                <a:latin typeface="Calibri"/>
                <a:cs typeface="Calibri"/>
              </a:rPr>
              <a:t>массовых</a:t>
            </a:r>
            <a:r>
              <a:rPr sz="14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spc="-4" dirty="0">
                <a:solidFill>
                  <a:prstClr val="black"/>
                </a:solidFill>
                <a:latin typeface="Calibri"/>
                <a:cs typeface="Calibri"/>
              </a:rPr>
              <a:t>социально</a:t>
            </a:r>
            <a:r>
              <a:rPr sz="1400" spc="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spc="-4" dirty="0">
                <a:solidFill>
                  <a:prstClr val="black"/>
                </a:solidFill>
                <a:latin typeface="Calibri"/>
                <a:cs typeface="Calibri"/>
              </a:rPr>
              <a:t>значимых</a:t>
            </a:r>
            <a:r>
              <a:rPr sz="14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spc="-11" dirty="0" err="1" smtClean="0">
                <a:solidFill>
                  <a:prstClr val="black"/>
                </a:solidFill>
                <a:latin typeface="Calibri"/>
                <a:cs typeface="Calibri"/>
              </a:rPr>
              <a:t>услуг</a:t>
            </a:r>
            <a:r>
              <a:rPr sz="1400" spc="-11" dirty="0" smtClean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lang="ru-RU" sz="14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spc="-8" dirty="0" err="1" smtClean="0">
                <a:solidFill>
                  <a:prstClr val="black"/>
                </a:solidFill>
                <a:latin typeface="Calibri"/>
                <a:cs typeface="Calibri"/>
              </a:rPr>
              <a:t>доступных</a:t>
            </a:r>
            <a:r>
              <a:rPr sz="1400" spc="-8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400" spc="1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spc="-8" dirty="0">
                <a:solidFill>
                  <a:prstClr val="black"/>
                </a:solidFill>
                <a:latin typeface="Calibri"/>
                <a:cs typeface="Calibri"/>
              </a:rPr>
              <a:t>электронном</a:t>
            </a:r>
            <a:r>
              <a:rPr sz="1400" spc="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spc="-4" dirty="0">
                <a:solidFill>
                  <a:prstClr val="black"/>
                </a:solidFill>
                <a:latin typeface="Calibri"/>
                <a:cs typeface="Calibri"/>
              </a:rPr>
              <a:t>виде,</a:t>
            </a:r>
            <a:r>
              <a:rPr sz="1400" spc="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spc="-8" dirty="0">
                <a:solidFill>
                  <a:prstClr val="black"/>
                </a:solidFill>
                <a:latin typeface="Calibri"/>
                <a:cs typeface="Calibri"/>
              </a:rPr>
              <a:t>до</a:t>
            </a:r>
            <a:r>
              <a:rPr sz="1400" spc="1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prstClr val="black"/>
                </a:solidFill>
                <a:latin typeface="Calibri"/>
                <a:cs typeface="Calibri"/>
              </a:rPr>
              <a:t>95 </a:t>
            </a:r>
            <a:r>
              <a:rPr sz="1400" spc="-8" dirty="0">
                <a:solidFill>
                  <a:prstClr val="black"/>
                </a:solidFill>
                <a:latin typeface="Calibri"/>
                <a:cs typeface="Calibri"/>
              </a:rPr>
              <a:t>процентов</a:t>
            </a:r>
            <a:endParaRPr sz="1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039654" marR="651033" indent="-214313" defTabSz="685800">
              <a:spcBef>
                <a:spcPts val="750"/>
              </a:spcBef>
              <a:buFont typeface="Wingdings"/>
              <a:buChar char=""/>
              <a:tabLst>
                <a:tab pos="1040130" algn="l"/>
              </a:tabLst>
            </a:pPr>
            <a:r>
              <a:rPr sz="1400" spc="-4" dirty="0">
                <a:solidFill>
                  <a:prstClr val="black"/>
                </a:solidFill>
                <a:latin typeface="Calibri"/>
                <a:cs typeface="Calibri"/>
              </a:rPr>
              <a:t>рост</a:t>
            </a:r>
            <a:r>
              <a:rPr sz="14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prstClr val="black"/>
                </a:solidFill>
                <a:latin typeface="Calibri"/>
                <a:cs typeface="Calibri"/>
              </a:rPr>
              <a:t>доли</a:t>
            </a:r>
            <a:r>
              <a:rPr sz="1400" spc="-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spc="-8" dirty="0">
                <a:solidFill>
                  <a:prstClr val="black"/>
                </a:solidFill>
                <a:latin typeface="Calibri"/>
                <a:cs typeface="Calibri"/>
              </a:rPr>
              <a:t>домохозяйств,</a:t>
            </a:r>
            <a:r>
              <a:rPr sz="1400" spc="-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spc="-11" dirty="0">
                <a:solidFill>
                  <a:prstClr val="black"/>
                </a:solidFill>
                <a:latin typeface="Calibri"/>
                <a:cs typeface="Calibri"/>
              </a:rPr>
              <a:t>которым</a:t>
            </a:r>
            <a:r>
              <a:rPr sz="1400" spc="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spc="-4" dirty="0">
                <a:solidFill>
                  <a:prstClr val="black"/>
                </a:solidFill>
                <a:latin typeface="Calibri"/>
                <a:cs typeface="Calibri"/>
              </a:rPr>
              <a:t>обеспечена </a:t>
            </a:r>
            <a:r>
              <a:rPr sz="1400" spc="-29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spc="-4" dirty="0">
                <a:solidFill>
                  <a:prstClr val="black"/>
                </a:solidFill>
                <a:latin typeface="Calibri"/>
                <a:cs typeface="Calibri"/>
              </a:rPr>
              <a:t>возможность</a:t>
            </a:r>
            <a:r>
              <a:rPr sz="1400" spc="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b="1" spc="-8" dirty="0" err="1">
                <a:solidFill>
                  <a:srgbClr val="006FC0"/>
                </a:solidFill>
                <a:latin typeface="Calibri"/>
                <a:cs typeface="Calibri"/>
              </a:rPr>
              <a:t>широкополосного</a:t>
            </a:r>
            <a:r>
              <a:rPr sz="1400" b="1" spc="-1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4" dirty="0" err="1" smtClean="0">
                <a:solidFill>
                  <a:srgbClr val="006FC0"/>
                </a:solidFill>
                <a:latin typeface="Calibri"/>
                <a:cs typeface="Calibri"/>
              </a:rPr>
              <a:t>доступа</a:t>
            </a:r>
            <a:r>
              <a:rPr lang="ru-RU" sz="14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b="1" dirty="0" smtClean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400" b="1" spc="-26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4" dirty="0" err="1" smtClean="0">
                <a:solidFill>
                  <a:srgbClr val="006FC0"/>
                </a:solidFill>
                <a:latin typeface="Calibri"/>
                <a:cs typeface="Calibri"/>
              </a:rPr>
              <a:t>информационно</a:t>
            </a:r>
            <a:r>
              <a:rPr lang="ru-RU" sz="1400" b="1" spc="-4" dirty="0" smtClean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r>
              <a:rPr sz="1400" b="1" spc="-4" dirty="0" err="1" smtClean="0">
                <a:solidFill>
                  <a:srgbClr val="006FC0"/>
                </a:solidFill>
                <a:latin typeface="Calibri"/>
                <a:cs typeface="Calibri"/>
              </a:rPr>
              <a:t>телекоммуникационной</a:t>
            </a:r>
            <a:r>
              <a:rPr sz="1400" b="1" spc="-34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4" dirty="0">
                <a:solidFill>
                  <a:srgbClr val="006FC0"/>
                </a:solidFill>
                <a:latin typeface="Calibri"/>
                <a:cs typeface="Calibri"/>
              </a:rPr>
              <a:t>сети </a:t>
            </a:r>
            <a:r>
              <a:rPr sz="1400" b="1" spc="-29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4" dirty="0">
                <a:solidFill>
                  <a:srgbClr val="006FC0"/>
                </a:solidFill>
                <a:latin typeface="Calibri"/>
                <a:cs typeface="Calibri"/>
              </a:rPr>
              <a:t>Интернет</a:t>
            </a:r>
            <a:r>
              <a:rPr sz="1400" spc="-4" dirty="0">
                <a:solidFill>
                  <a:prstClr val="black"/>
                </a:solidFill>
                <a:latin typeface="Calibri"/>
                <a:cs typeface="Calibri"/>
              </a:rPr>
              <a:t>, </a:t>
            </a:r>
            <a:r>
              <a:rPr sz="1400" spc="-11" dirty="0">
                <a:solidFill>
                  <a:prstClr val="black"/>
                </a:solidFill>
                <a:latin typeface="Calibri"/>
                <a:cs typeface="Calibri"/>
              </a:rPr>
              <a:t>до</a:t>
            </a:r>
            <a:r>
              <a:rPr sz="1400" spc="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prstClr val="black"/>
                </a:solidFill>
                <a:latin typeface="Calibri"/>
                <a:cs typeface="Calibri"/>
              </a:rPr>
              <a:t>97 </a:t>
            </a:r>
            <a:r>
              <a:rPr sz="1400" spc="-8" dirty="0">
                <a:solidFill>
                  <a:prstClr val="black"/>
                </a:solidFill>
                <a:latin typeface="Calibri"/>
                <a:cs typeface="Calibri"/>
              </a:rPr>
              <a:t>процентов</a:t>
            </a:r>
            <a:endParaRPr sz="1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040130" indent="-214789" defTabSz="685800">
              <a:spcBef>
                <a:spcPts val="750"/>
              </a:spcBef>
              <a:buFont typeface="Wingdings"/>
              <a:buChar char=""/>
              <a:tabLst>
                <a:tab pos="1040130" algn="l"/>
              </a:tabLst>
            </a:pPr>
            <a:r>
              <a:rPr sz="1400" spc="-8" dirty="0">
                <a:solidFill>
                  <a:prstClr val="black"/>
                </a:solidFill>
                <a:latin typeface="Calibri"/>
                <a:cs typeface="Calibri"/>
              </a:rPr>
              <a:t>увеличение</a:t>
            </a:r>
            <a:r>
              <a:rPr sz="1400" spc="1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spc="-8" dirty="0">
                <a:solidFill>
                  <a:prstClr val="black"/>
                </a:solidFill>
                <a:latin typeface="Calibri"/>
                <a:cs typeface="Calibri"/>
              </a:rPr>
              <a:t>вложений</a:t>
            </a:r>
            <a:r>
              <a:rPr sz="1400" spc="1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400" spc="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b="1" spc="-8" dirty="0">
                <a:solidFill>
                  <a:srgbClr val="006FC0"/>
                </a:solidFill>
                <a:latin typeface="Calibri"/>
                <a:cs typeface="Calibri"/>
              </a:rPr>
              <a:t>отечественные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решения</a:t>
            </a:r>
            <a:endParaRPr sz="1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039654" marR="127635" defTabSz="685800"/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1400" b="1" spc="-4" dirty="0">
                <a:solidFill>
                  <a:srgbClr val="006FC0"/>
                </a:solidFill>
                <a:latin typeface="Calibri"/>
                <a:cs typeface="Calibri"/>
              </a:rPr>
              <a:t> сфере</a:t>
            </a:r>
            <a:r>
              <a:rPr sz="1400" b="1" spc="-1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4" dirty="0">
                <a:solidFill>
                  <a:srgbClr val="006FC0"/>
                </a:solidFill>
                <a:latin typeface="Calibri"/>
                <a:cs typeface="Calibri"/>
              </a:rPr>
              <a:t>информационных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8" dirty="0">
                <a:solidFill>
                  <a:srgbClr val="006FC0"/>
                </a:solidFill>
                <a:latin typeface="Calibri"/>
                <a:cs typeface="Calibri"/>
              </a:rPr>
              <a:t>технологий </a:t>
            </a:r>
            <a:r>
              <a:rPr sz="1400" dirty="0">
                <a:solidFill>
                  <a:prstClr val="black"/>
                </a:solidFill>
                <a:latin typeface="Calibri"/>
                <a:cs typeface="Calibri"/>
              </a:rPr>
              <a:t>в </a:t>
            </a:r>
            <a:r>
              <a:rPr sz="1400" spc="-4" dirty="0">
                <a:solidFill>
                  <a:prstClr val="black"/>
                </a:solidFill>
                <a:latin typeface="Calibri"/>
                <a:cs typeface="Calibri"/>
              </a:rPr>
              <a:t>четыре</a:t>
            </a:r>
            <a:r>
              <a:rPr sz="1400" spc="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spc="-4" dirty="0">
                <a:solidFill>
                  <a:prstClr val="black"/>
                </a:solidFill>
                <a:latin typeface="Calibri"/>
                <a:cs typeface="Calibri"/>
              </a:rPr>
              <a:t>раза </a:t>
            </a:r>
            <a:r>
              <a:rPr sz="1400" spc="-29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spc="-4" dirty="0">
                <a:solidFill>
                  <a:prstClr val="black"/>
                </a:solidFill>
                <a:latin typeface="Calibri"/>
                <a:cs typeface="Calibri"/>
              </a:rPr>
              <a:t>по</a:t>
            </a:r>
            <a:r>
              <a:rPr sz="14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spc="-4" dirty="0">
                <a:solidFill>
                  <a:prstClr val="black"/>
                </a:solidFill>
                <a:latin typeface="Calibri"/>
                <a:cs typeface="Calibri"/>
              </a:rPr>
              <a:t>сравнению</a:t>
            </a:r>
            <a:r>
              <a:rPr sz="1400" spc="1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400" spc="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spc="-8" dirty="0">
                <a:solidFill>
                  <a:prstClr val="black"/>
                </a:solidFill>
                <a:latin typeface="Calibri"/>
                <a:cs typeface="Calibri"/>
              </a:rPr>
              <a:t>показателем</a:t>
            </a:r>
            <a:r>
              <a:rPr sz="1400" spc="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prstClr val="black"/>
                </a:solidFill>
                <a:latin typeface="Calibri"/>
                <a:cs typeface="Calibri"/>
              </a:rPr>
              <a:t>2019</a:t>
            </a:r>
            <a:r>
              <a:rPr sz="1400" spc="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spc="-15" dirty="0" err="1">
                <a:solidFill>
                  <a:prstClr val="black"/>
                </a:solidFill>
                <a:latin typeface="Calibri"/>
                <a:cs typeface="Calibri"/>
              </a:rPr>
              <a:t>года</a:t>
            </a:r>
            <a:r>
              <a:rPr sz="1400" spc="-15" dirty="0" smtClean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sz="1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95107" y="3378388"/>
            <a:ext cx="1171099" cy="1728788"/>
          </a:xfrm>
          <a:custGeom>
            <a:avLst/>
            <a:gdLst/>
            <a:ahLst/>
            <a:cxnLst/>
            <a:rect l="l" t="t" r="r" b="b"/>
            <a:pathLst>
              <a:path w="1561464" h="2305050">
                <a:moveTo>
                  <a:pt x="0" y="0"/>
                </a:moveTo>
                <a:lnTo>
                  <a:pt x="0" y="1528571"/>
                </a:lnTo>
                <a:lnTo>
                  <a:pt x="1344929" y="2305049"/>
                </a:lnTo>
                <a:lnTo>
                  <a:pt x="1370717" y="2260569"/>
                </a:lnTo>
                <a:lnTo>
                  <a:pt x="1394921" y="2215355"/>
                </a:lnTo>
                <a:lnTo>
                  <a:pt x="1417531" y="2169451"/>
                </a:lnTo>
                <a:lnTo>
                  <a:pt x="1438536" y="2122896"/>
                </a:lnTo>
                <a:lnTo>
                  <a:pt x="1457925" y="2075732"/>
                </a:lnTo>
                <a:lnTo>
                  <a:pt x="1475687" y="2028001"/>
                </a:lnTo>
                <a:lnTo>
                  <a:pt x="1491810" y="1979745"/>
                </a:lnTo>
                <a:lnTo>
                  <a:pt x="1506283" y="1931003"/>
                </a:lnTo>
                <a:lnTo>
                  <a:pt x="1519095" y="1881817"/>
                </a:lnTo>
                <a:lnTo>
                  <a:pt x="1530235" y="1832230"/>
                </a:lnTo>
                <a:lnTo>
                  <a:pt x="1539692" y="1782282"/>
                </a:lnTo>
                <a:lnTo>
                  <a:pt x="1547455" y="1732014"/>
                </a:lnTo>
                <a:lnTo>
                  <a:pt x="1553512" y="1681467"/>
                </a:lnTo>
                <a:lnTo>
                  <a:pt x="1557852" y="1630684"/>
                </a:lnTo>
                <a:lnTo>
                  <a:pt x="1560464" y="1579705"/>
                </a:lnTo>
                <a:lnTo>
                  <a:pt x="1561338" y="1528571"/>
                </a:lnTo>
                <a:lnTo>
                  <a:pt x="1560595" y="1480963"/>
                </a:lnTo>
                <a:lnTo>
                  <a:pt x="1558380" y="1433716"/>
                </a:lnTo>
                <a:lnTo>
                  <a:pt x="1554716" y="1386853"/>
                </a:lnTo>
                <a:lnTo>
                  <a:pt x="1549623" y="1340395"/>
                </a:lnTo>
                <a:lnTo>
                  <a:pt x="1543124" y="1294362"/>
                </a:lnTo>
                <a:lnTo>
                  <a:pt x="1535239" y="1248776"/>
                </a:lnTo>
                <a:lnTo>
                  <a:pt x="1525991" y="1203659"/>
                </a:lnTo>
                <a:lnTo>
                  <a:pt x="1515401" y="1159031"/>
                </a:lnTo>
                <a:lnTo>
                  <a:pt x="1503491" y="1114913"/>
                </a:lnTo>
                <a:lnTo>
                  <a:pt x="1490282" y="1071327"/>
                </a:lnTo>
                <a:lnTo>
                  <a:pt x="1475796" y="1028293"/>
                </a:lnTo>
                <a:lnTo>
                  <a:pt x="1460054" y="985834"/>
                </a:lnTo>
                <a:lnTo>
                  <a:pt x="1443078" y="943969"/>
                </a:lnTo>
                <a:lnTo>
                  <a:pt x="1424890" y="902721"/>
                </a:lnTo>
                <a:lnTo>
                  <a:pt x="1405510" y="862109"/>
                </a:lnTo>
                <a:lnTo>
                  <a:pt x="1384962" y="822156"/>
                </a:lnTo>
                <a:lnTo>
                  <a:pt x="1363266" y="782883"/>
                </a:lnTo>
                <a:lnTo>
                  <a:pt x="1340444" y="744310"/>
                </a:lnTo>
                <a:lnTo>
                  <a:pt x="1316517" y="706460"/>
                </a:lnTo>
                <a:lnTo>
                  <a:pt x="1291508" y="669352"/>
                </a:lnTo>
                <a:lnTo>
                  <a:pt x="1265437" y="633008"/>
                </a:lnTo>
                <a:lnTo>
                  <a:pt x="1238327" y="597450"/>
                </a:lnTo>
                <a:lnTo>
                  <a:pt x="1210198" y="562698"/>
                </a:lnTo>
                <a:lnTo>
                  <a:pt x="1181073" y="528774"/>
                </a:lnTo>
                <a:lnTo>
                  <a:pt x="1150973" y="495698"/>
                </a:lnTo>
                <a:lnTo>
                  <a:pt x="1119920" y="463492"/>
                </a:lnTo>
                <a:lnTo>
                  <a:pt x="1087935" y="432177"/>
                </a:lnTo>
                <a:lnTo>
                  <a:pt x="1055039" y="401775"/>
                </a:lnTo>
                <a:lnTo>
                  <a:pt x="1021255" y="372305"/>
                </a:lnTo>
                <a:lnTo>
                  <a:pt x="986605" y="343790"/>
                </a:lnTo>
                <a:lnTo>
                  <a:pt x="951108" y="316251"/>
                </a:lnTo>
                <a:lnTo>
                  <a:pt x="914788" y="289708"/>
                </a:lnTo>
                <a:lnTo>
                  <a:pt x="877666" y="264184"/>
                </a:lnTo>
                <a:lnTo>
                  <a:pt x="839763" y="239698"/>
                </a:lnTo>
                <a:lnTo>
                  <a:pt x="801101" y="216272"/>
                </a:lnTo>
                <a:lnTo>
                  <a:pt x="761701" y="193928"/>
                </a:lnTo>
                <a:lnTo>
                  <a:pt x="721586" y="172686"/>
                </a:lnTo>
                <a:lnTo>
                  <a:pt x="680777" y="152568"/>
                </a:lnTo>
                <a:lnTo>
                  <a:pt x="639294" y="133594"/>
                </a:lnTo>
                <a:lnTo>
                  <a:pt x="597161" y="115786"/>
                </a:lnTo>
                <a:lnTo>
                  <a:pt x="554398" y="99165"/>
                </a:lnTo>
                <a:lnTo>
                  <a:pt x="511027" y="83753"/>
                </a:lnTo>
                <a:lnTo>
                  <a:pt x="467070" y="69569"/>
                </a:lnTo>
                <a:lnTo>
                  <a:pt x="422548" y="56637"/>
                </a:lnTo>
                <a:lnTo>
                  <a:pt x="377483" y="44975"/>
                </a:lnTo>
                <a:lnTo>
                  <a:pt x="331896" y="34607"/>
                </a:lnTo>
                <a:lnTo>
                  <a:pt x="285810" y="25552"/>
                </a:lnTo>
                <a:lnTo>
                  <a:pt x="239245" y="17832"/>
                </a:lnTo>
                <a:lnTo>
                  <a:pt x="192223" y="11469"/>
                </a:lnTo>
                <a:lnTo>
                  <a:pt x="144766" y="6483"/>
                </a:lnTo>
                <a:lnTo>
                  <a:pt x="96895" y="2895"/>
                </a:lnTo>
                <a:lnTo>
                  <a:pt x="48633" y="727"/>
                </a:lnTo>
                <a:lnTo>
                  <a:pt x="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83593" y="4050757"/>
            <a:ext cx="785813" cy="27956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51448" marR="3810" indent="-142399" defTabSz="685800">
              <a:lnSpc>
                <a:spcPts val="990"/>
              </a:lnSpc>
              <a:spcBef>
                <a:spcPts val="180"/>
              </a:spcBef>
            </a:pPr>
            <a:r>
              <a:rPr sz="900" b="1" spc="-4" dirty="0">
                <a:solidFill>
                  <a:srgbClr val="FFFFFF"/>
                </a:solidFill>
                <a:latin typeface="Calibri"/>
                <a:cs typeface="Calibri"/>
              </a:rPr>
              <a:t>Операци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онные  </a:t>
            </a:r>
            <a:r>
              <a:rPr sz="900" b="1" spc="-8" dirty="0">
                <a:solidFill>
                  <a:srgbClr val="FFFFFF"/>
                </a:solidFill>
                <a:latin typeface="Calibri"/>
                <a:cs typeface="Calibri"/>
              </a:rPr>
              <a:t>процессы</a:t>
            </a:r>
            <a:endParaRPr sz="9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88552" y="4643546"/>
            <a:ext cx="1925955" cy="1152525"/>
            <a:chOff x="1656778" y="4086034"/>
            <a:chExt cx="2567940" cy="1536700"/>
          </a:xfrm>
        </p:grpSpPr>
        <p:sp>
          <p:nvSpPr>
            <p:cNvPr id="8" name="object 8"/>
            <p:cNvSpPr/>
            <p:nvPr/>
          </p:nvSpPr>
          <p:spPr>
            <a:xfrm>
              <a:off x="1663446" y="4092701"/>
              <a:ext cx="2554605" cy="1523365"/>
            </a:xfrm>
            <a:custGeom>
              <a:avLst/>
              <a:gdLst/>
              <a:ahLst/>
              <a:cxnLst/>
              <a:rect l="l" t="t" r="r" b="b"/>
              <a:pathLst>
                <a:path w="2554604" h="1523364">
                  <a:moveTo>
                    <a:pt x="1277112" y="0"/>
                  </a:moveTo>
                  <a:lnTo>
                    <a:pt x="0" y="737362"/>
                  </a:lnTo>
                  <a:lnTo>
                    <a:pt x="24090" y="781073"/>
                  </a:lnTo>
                  <a:lnTo>
                    <a:pt x="49503" y="823840"/>
                  </a:lnTo>
                  <a:lnTo>
                    <a:pt x="76210" y="865635"/>
                  </a:lnTo>
                  <a:lnTo>
                    <a:pt x="104183" y="906429"/>
                  </a:lnTo>
                  <a:lnTo>
                    <a:pt x="133394" y="946192"/>
                  </a:lnTo>
                  <a:lnTo>
                    <a:pt x="163816" y="984896"/>
                  </a:lnTo>
                  <a:lnTo>
                    <a:pt x="195420" y="1022512"/>
                  </a:lnTo>
                  <a:lnTo>
                    <a:pt x="228179" y="1059011"/>
                  </a:lnTo>
                  <a:lnTo>
                    <a:pt x="262064" y="1094364"/>
                  </a:lnTo>
                  <a:lnTo>
                    <a:pt x="297048" y="1128543"/>
                  </a:lnTo>
                  <a:lnTo>
                    <a:pt x="333103" y="1161518"/>
                  </a:lnTo>
                  <a:lnTo>
                    <a:pt x="370201" y="1193261"/>
                  </a:lnTo>
                  <a:lnTo>
                    <a:pt x="408314" y="1223743"/>
                  </a:lnTo>
                  <a:lnTo>
                    <a:pt x="447414" y="1252936"/>
                  </a:lnTo>
                  <a:lnTo>
                    <a:pt x="487473" y="1280809"/>
                  </a:lnTo>
                  <a:lnTo>
                    <a:pt x="528463" y="1307334"/>
                  </a:lnTo>
                  <a:lnTo>
                    <a:pt x="570357" y="1332484"/>
                  </a:lnTo>
                  <a:lnTo>
                    <a:pt x="612054" y="1355660"/>
                  </a:lnTo>
                  <a:lnTo>
                    <a:pt x="654142" y="1377292"/>
                  </a:lnTo>
                  <a:lnTo>
                    <a:pt x="696591" y="1397389"/>
                  </a:lnTo>
                  <a:lnTo>
                    <a:pt x="739370" y="1415959"/>
                  </a:lnTo>
                  <a:lnTo>
                    <a:pt x="782447" y="1433012"/>
                  </a:lnTo>
                  <a:lnTo>
                    <a:pt x="825791" y="1448557"/>
                  </a:lnTo>
                  <a:lnTo>
                    <a:pt x="869373" y="1462604"/>
                  </a:lnTo>
                  <a:lnTo>
                    <a:pt x="913162" y="1475162"/>
                  </a:lnTo>
                  <a:lnTo>
                    <a:pt x="957125" y="1486239"/>
                  </a:lnTo>
                  <a:lnTo>
                    <a:pt x="1001234" y="1495846"/>
                  </a:lnTo>
                  <a:lnTo>
                    <a:pt x="1045456" y="1503991"/>
                  </a:lnTo>
                  <a:lnTo>
                    <a:pt x="1089762" y="1510683"/>
                  </a:lnTo>
                  <a:lnTo>
                    <a:pt x="1134119" y="1515933"/>
                  </a:lnTo>
                  <a:lnTo>
                    <a:pt x="1178499" y="1519748"/>
                  </a:lnTo>
                  <a:lnTo>
                    <a:pt x="1222869" y="1522139"/>
                  </a:lnTo>
                  <a:lnTo>
                    <a:pt x="1267199" y="1523115"/>
                  </a:lnTo>
                  <a:lnTo>
                    <a:pt x="1311458" y="1522684"/>
                  </a:lnTo>
                  <a:lnTo>
                    <a:pt x="1355615" y="1520857"/>
                  </a:lnTo>
                  <a:lnTo>
                    <a:pt x="1399640" y="1517642"/>
                  </a:lnTo>
                  <a:lnTo>
                    <a:pt x="1443502" y="1513048"/>
                  </a:lnTo>
                  <a:lnTo>
                    <a:pt x="1487170" y="1507085"/>
                  </a:lnTo>
                  <a:lnTo>
                    <a:pt x="1530613" y="1499763"/>
                  </a:lnTo>
                  <a:lnTo>
                    <a:pt x="1573800" y="1491089"/>
                  </a:lnTo>
                  <a:lnTo>
                    <a:pt x="1616701" y="1481074"/>
                  </a:lnTo>
                  <a:lnTo>
                    <a:pt x="1659284" y="1469727"/>
                  </a:lnTo>
                  <a:lnTo>
                    <a:pt x="1701520" y="1457057"/>
                  </a:lnTo>
                  <a:lnTo>
                    <a:pt x="1743377" y="1443073"/>
                  </a:lnTo>
                  <a:lnTo>
                    <a:pt x="1784824" y="1427785"/>
                  </a:lnTo>
                  <a:lnTo>
                    <a:pt x="1825831" y="1411201"/>
                  </a:lnTo>
                  <a:lnTo>
                    <a:pt x="1866366" y="1393332"/>
                  </a:lnTo>
                  <a:lnTo>
                    <a:pt x="1906400" y="1374185"/>
                  </a:lnTo>
                  <a:lnTo>
                    <a:pt x="1945900" y="1353771"/>
                  </a:lnTo>
                  <a:lnTo>
                    <a:pt x="1984837" y="1332099"/>
                  </a:lnTo>
                  <a:lnTo>
                    <a:pt x="2023180" y="1309178"/>
                  </a:lnTo>
                  <a:lnTo>
                    <a:pt x="2060898" y="1285016"/>
                  </a:lnTo>
                  <a:lnTo>
                    <a:pt x="2097959" y="1259625"/>
                  </a:lnTo>
                  <a:lnTo>
                    <a:pt x="2134334" y="1233012"/>
                  </a:lnTo>
                  <a:lnTo>
                    <a:pt x="2169991" y="1205186"/>
                  </a:lnTo>
                  <a:lnTo>
                    <a:pt x="2204900" y="1176158"/>
                  </a:lnTo>
                  <a:lnTo>
                    <a:pt x="2239030" y="1145937"/>
                  </a:lnTo>
                  <a:lnTo>
                    <a:pt x="2272349" y="1114530"/>
                  </a:lnTo>
                  <a:lnTo>
                    <a:pt x="2304828" y="1081949"/>
                  </a:lnTo>
                  <a:lnTo>
                    <a:pt x="2336436" y="1048202"/>
                  </a:lnTo>
                  <a:lnTo>
                    <a:pt x="2367141" y="1013298"/>
                  </a:lnTo>
                  <a:lnTo>
                    <a:pt x="2396913" y="977247"/>
                  </a:lnTo>
                  <a:lnTo>
                    <a:pt x="2425721" y="940058"/>
                  </a:lnTo>
                  <a:lnTo>
                    <a:pt x="2453534" y="901739"/>
                  </a:lnTo>
                  <a:lnTo>
                    <a:pt x="2480322" y="862301"/>
                  </a:lnTo>
                  <a:lnTo>
                    <a:pt x="2506053" y="821753"/>
                  </a:lnTo>
                  <a:lnTo>
                    <a:pt x="2530697" y="780103"/>
                  </a:lnTo>
                  <a:lnTo>
                    <a:pt x="2554224" y="737362"/>
                  </a:lnTo>
                  <a:lnTo>
                    <a:pt x="1277112" y="0"/>
                  </a:lnTo>
                  <a:close/>
                </a:path>
              </a:pathLst>
            </a:custGeom>
            <a:solidFill>
              <a:srgbClr val="43BA8D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663446" y="4092701"/>
              <a:ext cx="2554605" cy="1523365"/>
            </a:xfrm>
            <a:custGeom>
              <a:avLst/>
              <a:gdLst/>
              <a:ahLst/>
              <a:cxnLst/>
              <a:rect l="l" t="t" r="r" b="b"/>
              <a:pathLst>
                <a:path w="2554604" h="1523364">
                  <a:moveTo>
                    <a:pt x="2554224" y="737362"/>
                  </a:moveTo>
                  <a:lnTo>
                    <a:pt x="2530697" y="780103"/>
                  </a:lnTo>
                  <a:lnTo>
                    <a:pt x="2506053" y="821753"/>
                  </a:lnTo>
                  <a:lnTo>
                    <a:pt x="2480322" y="862301"/>
                  </a:lnTo>
                  <a:lnTo>
                    <a:pt x="2453534" y="901739"/>
                  </a:lnTo>
                  <a:lnTo>
                    <a:pt x="2425721" y="940058"/>
                  </a:lnTo>
                  <a:lnTo>
                    <a:pt x="2396913" y="977247"/>
                  </a:lnTo>
                  <a:lnTo>
                    <a:pt x="2367141" y="1013298"/>
                  </a:lnTo>
                  <a:lnTo>
                    <a:pt x="2336436" y="1048202"/>
                  </a:lnTo>
                  <a:lnTo>
                    <a:pt x="2304828" y="1081949"/>
                  </a:lnTo>
                  <a:lnTo>
                    <a:pt x="2272349" y="1114530"/>
                  </a:lnTo>
                  <a:lnTo>
                    <a:pt x="2239030" y="1145937"/>
                  </a:lnTo>
                  <a:lnTo>
                    <a:pt x="2204900" y="1176158"/>
                  </a:lnTo>
                  <a:lnTo>
                    <a:pt x="2169991" y="1205186"/>
                  </a:lnTo>
                  <a:lnTo>
                    <a:pt x="2134334" y="1233012"/>
                  </a:lnTo>
                  <a:lnTo>
                    <a:pt x="2097959" y="1259625"/>
                  </a:lnTo>
                  <a:lnTo>
                    <a:pt x="2060898" y="1285016"/>
                  </a:lnTo>
                  <a:lnTo>
                    <a:pt x="2023180" y="1309178"/>
                  </a:lnTo>
                  <a:lnTo>
                    <a:pt x="1984837" y="1332099"/>
                  </a:lnTo>
                  <a:lnTo>
                    <a:pt x="1945900" y="1353771"/>
                  </a:lnTo>
                  <a:lnTo>
                    <a:pt x="1906400" y="1374185"/>
                  </a:lnTo>
                  <a:lnTo>
                    <a:pt x="1866366" y="1393332"/>
                  </a:lnTo>
                  <a:lnTo>
                    <a:pt x="1825831" y="1411201"/>
                  </a:lnTo>
                  <a:lnTo>
                    <a:pt x="1784824" y="1427785"/>
                  </a:lnTo>
                  <a:lnTo>
                    <a:pt x="1743377" y="1443073"/>
                  </a:lnTo>
                  <a:lnTo>
                    <a:pt x="1701520" y="1457057"/>
                  </a:lnTo>
                  <a:lnTo>
                    <a:pt x="1659284" y="1469727"/>
                  </a:lnTo>
                  <a:lnTo>
                    <a:pt x="1616701" y="1481074"/>
                  </a:lnTo>
                  <a:lnTo>
                    <a:pt x="1573800" y="1491089"/>
                  </a:lnTo>
                  <a:lnTo>
                    <a:pt x="1530613" y="1499763"/>
                  </a:lnTo>
                  <a:lnTo>
                    <a:pt x="1487170" y="1507085"/>
                  </a:lnTo>
                  <a:lnTo>
                    <a:pt x="1443502" y="1513048"/>
                  </a:lnTo>
                  <a:lnTo>
                    <a:pt x="1399640" y="1517642"/>
                  </a:lnTo>
                  <a:lnTo>
                    <a:pt x="1355615" y="1520857"/>
                  </a:lnTo>
                  <a:lnTo>
                    <a:pt x="1311458" y="1522684"/>
                  </a:lnTo>
                  <a:lnTo>
                    <a:pt x="1267199" y="1523115"/>
                  </a:lnTo>
                  <a:lnTo>
                    <a:pt x="1222869" y="1522139"/>
                  </a:lnTo>
                  <a:lnTo>
                    <a:pt x="1178499" y="1519748"/>
                  </a:lnTo>
                  <a:lnTo>
                    <a:pt x="1134119" y="1515933"/>
                  </a:lnTo>
                  <a:lnTo>
                    <a:pt x="1089762" y="1510683"/>
                  </a:lnTo>
                  <a:lnTo>
                    <a:pt x="1045456" y="1503991"/>
                  </a:lnTo>
                  <a:lnTo>
                    <a:pt x="1001234" y="1495846"/>
                  </a:lnTo>
                  <a:lnTo>
                    <a:pt x="957125" y="1486239"/>
                  </a:lnTo>
                  <a:lnTo>
                    <a:pt x="913162" y="1475162"/>
                  </a:lnTo>
                  <a:lnTo>
                    <a:pt x="869373" y="1462604"/>
                  </a:lnTo>
                  <a:lnTo>
                    <a:pt x="825791" y="1448557"/>
                  </a:lnTo>
                  <a:lnTo>
                    <a:pt x="782447" y="1433012"/>
                  </a:lnTo>
                  <a:lnTo>
                    <a:pt x="739370" y="1415959"/>
                  </a:lnTo>
                  <a:lnTo>
                    <a:pt x="696591" y="1397389"/>
                  </a:lnTo>
                  <a:lnTo>
                    <a:pt x="654142" y="1377292"/>
                  </a:lnTo>
                  <a:lnTo>
                    <a:pt x="612054" y="1355660"/>
                  </a:lnTo>
                  <a:lnTo>
                    <a:pt x="570357" y="1332484"/>
                  </a:lnTo>
                  <a:lnTo>
                    <a:pt x="528463" y="1307334"/>
                  </a:lnTo>
                  <a:lnTo>
                    <a:pt x="487473" y="1280809"/>
                  </a:lnTo>
                  <a:lnTo>
                    <a:pt x="447414" y="1252936"/>
                  </a:lnTo>
                  <a:lnTo>
                    <a:pt x="408314" y="1223743"/>
                  </a:lnTo>
                  <a:lnTo>
                    <a:pt x="370201" y="1193261"/>
                  </a:lnTo>
                  <a:lnTo>
                    <a:pt x="333103" y="1161518"/>
                  </a:lnTo>
                  <a:lnTo>
                    <a:pt x="297048" y="1128543"/>
                  </a:lnTo>
                  <a:lnTo>
                    <a:pt x="262064" y="1094364"/>
                  </a:lnTo>
                  <a:lnTo>
                    <a:pt x="228179" y="1059011"/>
                  </a:lnTo>
                  <a:lnTo>
                    <a:pt x="195420" y="1022512"/>
                  </a:lnTo>
                  <a:lnTo>
                    <a:pt x="163816" y="984896"/>
                  </a:lnTo>
                  <a:lnTo>
                    <a:pt x="133394" y="946192"/>
                  </a:lnTo>
                  <a:lnTo>
                    <a:pt x="104183" y="906429"/>
                  </a:lnTo>
                  <a:lnTo>
                    <a:pt x="76210" y="865635"/>
                  </a:lnTo>
                  <a:lnTo>
                    <a:pt x="49503" y="823840"/>
                  </a:lnTo>
                  <a:lnTo>
                    <a:pt x="24090" y="781073"/>
                  </a:lnTo>
                  <a:lnTo>
                    <a:pt x="0" y="737362"/>
                  </a:lnTo>
                  <a:lnTo>
                    <a:pt x="1277112" y="0"/>
                  </a:lnTo>
                  <a:lnTo>
                    <a:pt x="2554224" y="737362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216665" y="5060408"/>
            <a:ext cx="893921" cy="415018"/>
          </a:xfrm>
          <a:prstGeom prst="rect">
            <a:avLst/>
          </a:prstGeom>
        </p:spPr>
        <p:txBody>
          <a:bodyPr vert="horz" wrap="square" lIns="0" tIns="30004" rIns="0" bIns="0" rtlCol="0">
            <a:spAutoFit/>
          </a:bodyPr>
          <a:lstStyle/>
          <a:p>
            <a:pPr marL="260985" marR="3810" indent="-251460" defTabSz="685800">
              <a:lnSpc>
                <a:spcPts val="1485"/>
              </a:lnSpc>
              <a:spcBef>
                <a:spcPts val="236"/>
              </a:spcBef>
            </a:pP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Клиен</a:t>
            </a:r>
            <a:r>
              <a:rPr sz="1350" b="1" spc="-8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350" b="1" spc="-4" dirty="0">
                <a:solidFill>
                  <a:srgbClr val="FFFFFF"/>
                </a:solidFill>
                <a:latin typeface="Calibri"/>
                <a:cs typeface="Calibri"/>
              </a:rPr>
              <a:t>ский  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опыт</a:t>
            </a:r>
            <a:endParaRPr sz="135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449910" y="3375245"/>
            <a:ext cx="1142048" cy="1722120"/>
            <a:chOff x="1338590" y="2394966"/>
            <a:chExt cx="1522730" cy="2296160"/>
          </a:xfrm>
        </p:grpSpPr>
        <p:sp>
          <p:nvSpPr>
            <p:cNvPr id="12" name="object 12"/>
            <p:cNvSpPr/>
            <p:nvPr/>
          </p:nvSpPr>
          <p:spPr>
            <a:xfrm>
              <a:off x="1345067" y="2401443"/>
              <a:ext cx="1510030" cy="2282825"/>
            </a:xfrm>
            <a:custGeom>
              <a:avLst/>
              <a:gdLst/>
              <a:ahLst/>
              <a:cxnLst/>
              <a:rect l="l" t="t" r="r" b="b"/>
              <a:pathLst>
                <a:path w="1510030" h="2282825">
                  <a:moveTo>
                    <a:pt x="1509765" y="0"/>
                  </a:moveTo>
                  <a:lnTo>
                    <a:pt x="1460580" y="809"/>
                  </a:lnTo>
                  <a:lnTo>
                    <a:pt x="1411540" y="3231"/>
                  </a:lnTo>
                  <a:lnTo>
                    <a:pt x="1362682" y="7255"/>
                  </a:lnTo>
                  <a:lnTo>
                    <a:pt x="1314044" y="12872"/>
                  </a:lnTo>
                  <a:lnTo>
                    <a:pt x="1265662" y="20072"/>
                  </a:lnTo>
                  <a:lnTo>
                    <a:pt x="1217574" y="28845"/>
                  </a:lnTo>
                  <a:lnTo>
                    <a:pt x="1169818" y="39180"/>
                  </a:lnTo>
                  <a:lnTo>
                    <a:pt x="1122431" y="51069"/>
                  </a:lnTo>
                  <a:lnTo>
                    <a:pt x="1075449" y="64502"/>
                  </a:lnTo>
                  <a:lnTo>
                    <a:pt x="1028912" y="79468"/>
                  </a:lnTo>
                  <a:lnTo>
                    <a:pt x="982856" y="95957"/>
                  </a:lnTo>
                  <a:lnTo>
                    <a:pt x="937318" y="113960"/>
                  </a:lnTo>
                  <a:lnTo>
                    <a:pt x="892336" y="133467"/>
                  </a:lnTo>
                  <a:lnTo>
                    <a:pt x="847948" y="154468"/>
                  </a:lnTo>
                  <a:lnTo>
                    <a:pt x="804190" y="176954"/>
                  </a:lnTo>
                  <a:lnTo>
                    <a:pt x="761100" y="200914"/>
                  </a:lnTo>
                  <a:lnTo>
                    <a:pt x="719861" y="225592"/>
                  </a:lnTo>
                  <a:lnTo>
                    <a:pt x="679679" y="251380"/>
                  </a:lnTo>
                  <a:lnTo>
                    <a:pt x="640561" y="278248"/>
                  </a:lnTo>
                  <a:lnTo>
                    <a:pt x="602516" y="306166"/>
                  </a:lnTo>
                  <a:lnTo>
                    <a:pt x="565551" y="335102"/>
                  </a:lnTo>
                  <a:lnTo>
                    <a:pt x="529676" y="365027"/>
                  </a:lnTo>
                  <a:lnTo>
                    <a:pt x="494897" y="395909"/>
                  </a:lnTo>
                  <a:lnTo>
                    <a:pt x="461224" y="427719"/>
                  </a:lnTo>
                  <a:lnTo>
                    <a:pt x="428665" y="460426"/>
                  </a:lnTo>
                  <a:lnTo>
                    <a:pt x="397228" y="493999"/>
                  </a:lnTo>
                  <a:lnTo>
                    <a:pt x="366920" y="528408"/>
                  </a:lnTo>
                  <a:lnTo>
                    <a:pt x="337752" y="563623"/>
                  </a:lnTo>
                  <a:lnTo>
                    <a:pt x="309729" y="599612"/>
                  </a:lnTo>
                  <a:lnTo>
                    <a:pt x="282862" y="636346"/>
                  </a:lnTo>
                  <a:lnTo>
                    <a:pt x="257158" y="673794"/>
                  </a:lnTo>
                  <a:lnTo>
                    <a:pt x="232625" y="711925"/>
                  </a:lnTo>
                  <a:lnTo>
                    <a:pt x="209271" y="750710"/>
                  </a:lnTo>
                  <a:lnTo>
                    <a:pt x="187106" y="790116"/>
                  </a:lnTo>
                  <a:lnTo>
                    <a:pt x="166136" y="830115"/>
                  </a:lnTo>
                  <a:lnTo>
                    <a:pt x="146370" y="870676"/>
                  </a:lnTo>
                  <a:lnTo>
                    <a:pt x="127818" y="911767"/>
                  </a:lnTo>
                  <a:lnTo>
                    <a:pt x="110485" y="953359"/>
                  </a:lnTo>
                  <a:lnTo>
                    <a:pt x="94382" y="995422"/>
                  </a:lnTo>
                  <a:lnTo>
                    <a:pt x="79516" y="1037924"/>
                  </a:lnTo>
                  <a:lnTo>
                    <a:pt x="65896" y="1080834"/>
                  </a:lnTo>
                  <a:lnTo>
                    <a:pt x="53529" y="1124124"/>
                  </a:lnTo>
                  <a:lnTo>
                    <a:pt x="42424" y="1167762"/>
                  </a:lnTo>
                  <a:lnTo>
                    <a:pt x="32589" y="1211717"/>
                  </a:lnTo>
                  <a:lnTo>
                    <a:pt x="24032" y="1255960"/>
                  </a:lnTo>
                  <a:lnTo>
                    <a:pt x="16762" y="1300460"/>
                  </a:lnTo>
                  <a:lnTo>
                    <a:pt x="10787" y="1345185"/>
                  </a:lnTo>
                  <a:lnTo>
                    <a:pt x="6115" y="1390107"/>
                  </a:lnTo>
                  <a:lnTo>
                    <a:pt x="2754" y="1435193"/>
                  </a:lnTo>
                  <a:lnTo>
                    <a:pt x="713" y="1480415"/>
                  </a:lnTo>
                  <a:lnTo>
                    <a:pt x="0" y="1525740"/>
                  </a:lnTo>
                  <a:lnTo>
                    <a:pt x="622" y="1571140"/>
                  </a:lnTo>
                  <a:lnTo>
                    <a:pt x="2589" y="1616583"/>
                  </a:lnTo>
                  <a:lnTo>
                    <a:pt x="5908" y="1662039"/>
                  </a:lnTo>
                  <a:lnTo>
                    <a:pt x="10588" y="1707477"/>
                  </a:lnTo>
                  <a:lnTo>
                    <a:pt x="16637" y="1752867"/>
                  </a:lnTo>
                  <a:lnTo>
                    <a:pt x="24063" y="1798178"/>
                  </a:lnTo>
                  <a:lnTo>
                    <a:pt x="32874" y="1843381"/>
                  </a:lnTo>
                  <a:lnTo>
                    <a:pt x="43079" y="1888443"/>
                  </a:lnTo>
                  <a:lnTo>
                    <a:pt x="54686" y="1933336"/>
                  </a:lnTo>
                  <a:lnTo>
                    <a:pt x="67703" y="1978028"/>
                  </a:lnTo>
                  <a:lnTo>
                    <a:pt x="82139" y="2022489"/>
                  </a:lnTo>
                  <a:lnTo>
                    <a:pt x="98001" y="2066689"/>
                  </a:lnTo>
                  <a:lnTo>
                    <a:pt x="115298" y="2110596"/>
                  </a:lnTo>
                  <a:lnTo>
                    <a:pt x="134037" y="2154182"/>
                  </a:lnTo>
                  <a:lnTo>
                    <a:pt x="154229" y="2197414"/>
                  </a:lnTo>
                  <a:lnTo>
                    <a:pt x="175879" y="2240263"/>
                  </a:lnTo>
                  <a:lnTo>
                    <a:pt x="198998" y="2282698"/>
                  </a:lnTo>
                  <a:lnTo>
                    <a:pt x="1509765" y="1525905"/>
                  </a:lnTo>
                  <a:lnTo>
                    <a:pt x="150976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345067" y="2401443"/>
              <a:ext cx="1510030" cy="2282825"/>
            </a:xfrm>
            <a:custGeom>
              <a:avLst/>
              <a:gdLst/>
              <a:ahLst/>
              <a:cxnLst/>
              <a:rect l="l" t="t" r="r" b="b"/>
              <a:pathLst>
                <a:path w="1510030" h="2282825">
                  <a:moveTo>
                    <a:pt x="198998" y="2282698"/>
                  </a:moveTo>
                  <a:lnTo>
                    <a:pt x="175879" y="2240263"/>
                  </a:lnTo>
                  <a:lnTo>
                    <a:pt x="154229" y="2197414"/>
                  </a:lnTo>
                  <a:lnTo>
                    <a:pt x="134037" y="2154182"/>
                  </a:lnTo>
                  <a:lnTo>
                    <a:pt x="115298" y="2110596"/>
                  </a:lnTo>
                  <a:lnTo>
                    <a:pt x="98001" y="2066689"/>
                  </a:lnTo>
                  <a:lnTo>
                    <a:pt x="82139" y="2022489"/>
                  </a:lnTo>
                  <a:lnTo>
                    <a:pt x="67703" y="1978028"/>
                  </a:lnTo>
                  <a:lnTo>
                    <a:pt x="54686" y="1933336"/>
                  </a:lnTo>
                  <a:lnTo>
                    <a:pt x="43079" y="1888443"/>
                  </a:lnTo>
                  <a:lnTo>
                    <a:pt x="32874" y="1843381"/>
                  </a:lnTo>
                  <a:lnTo>
                    <a:pt x="24063" y="1798178"/>
                  </a:lnTo>
                  <a:lnTo>
                    <a:pt x="16637" y="1752867"/>
                  </a:lnTo>
                  <a:lnTo>
                    <a:pt x="10588" y="1707477"/>
                  </a:lnTo>
                  <a:lnTo>
                    <a:pt x="5908" y="1662039"/>
                  </a:lnTo>
                  <a:lnTo>
                    <a:pt x="2589" y="1616583"/>
                  </a:lnTo>
                  <a:lnTo>
                    <a:pt x="622" y="1571140"/>
                  </a:lnTo>
                  <a:lnTo>
                    <a:pt x="0" y="1525740"/>
                  </a:lnTo>
                  <a:lnTo>
                    <a:pt x="713" y="1480415"/>
                  </a:lnTo>
                  <a:lnTo>
                    <a:pt x="2754" y="1435193"/>
                  </a:lnTo>
                  <a:lnTo>
                    <a:pt x="6115" y="1390107"/>
                  </a:lnTo>
                  <a:lnTo>
                    <a:pt x="10787" y="1345185"/>
                  </a:lnTo>
                  <a:lnTo>
                    <a:pt x="16762" y="1300460"/>
                  </a:lnTo>
                  <a:lnTo>
                    <a:pt x="24032" y="1255960"/>
                  </a:lnTo>
                  <a:lnTo>
                    <a:pt x="32589" y="1211717"/>
                  </a:lnTo>
                  <a:lnTo>
                    <a:pt x="42424" y="1167762"/>
                  </a:lnTo>
                  <a:lnTo>
                    <a:pt x="53529" y="1124124"/>
                  </a:lnTo>
                  <a:lnTo>
                    <a:pt x="65896" y="1080834"/>
                  </a:lnTo>
                  <a:lnTo>
                    <a:pt x="79516" y="1037924"/>
                  </a:lnTo>
                  <a:lnTo>
                    <a:pt x="94382" y="995422"/>
                  </a:lnTo>
                  <a:lnTo>
                    <a:pt x="110485" y="953359"/>
                  </a:lnTo>
                  <a:lnTo>
                    <a:pt x="127818" y="911767"/>
                  </a:lnTo>
                  <a:lnTo>
                    <a:pt x="146370" y="870676"/>
                  </a:lnTo>
                  <a:lnTo>
                    <a:pt x="166136" y="830115"/>
                  </a:lnTo>
                  <a:lnTo>
                    <a:pt x="187106" y="790116"/>
                  </a:lnTo>
                  <a:lnTo>
                    <a:pt x="209271" y="750710"/>
                  </a:lnTo>
                  <a:lnTo>
                    <a:pt x="232625" y="711925"/>
                  </a:lnTo>
                  <a:lnTo>
                    <a:pt x="257158" y="673794"/>
                  </a:lnTo>
                  <a:lnTo>
                    <a:pt x="282862" y="636346"/>
                  </a:lnTo>
                  <a:lnTo>
                    <a:pt x="309729" y="599612"/>
                  </a:lnTo>
                  <a:lnTo>
                    <a:pt x="337752" y="563623"/>
                  </a:lnTo>
                  <a:lnTo>
                    <a:pt x="366920" y="528408"/>
                  </a:lnTo>
                  <a:lnTo>
                    <a:pt x="397228" y="493999"/>
                  </a:lnTo>
                  <a:lnTo>
                    <a:pt x="428665" y="460426"/>
                  </a:lnTo>
                  <a:lnTo>
                    <a:pt x="461224" y="427719"/>
                  </a:lnTo>
                  <a:lnTo>
                    <a:pt x="494897" y="395909"/>
                  </a:lnTo>
                  <a:lnTo>
                    <a:pt x="529676" y="365027"/>
                  </a:lnTo>
                  <a:lnTo>
                    <a:pt x="565551" y="335102"/>
                  </a:lnTo>
                  <a:lnTo>
                    <a:pt x="602516" y="306166"/>
                  </a:lnTo>
                  <a:lnTo>
                    <a:pt x="640561" y="278248"/>
                  </a:lnTo>
                  <a:lnTo>
                    <a:pt x="679679" y="251380"/>
                  </a:lnTo>
                  <a:lnTo>
                    <a:pt x="719861" y="225592"/>
                  </a:lnTo>
                  <a:lnTo>
                    <a:pt x="761100" y="200914"/>
                  </a:lnTo>
                  <a:lnTo>
                    <a:pt x="804190" y="176954"/>
                  </a:lnTo>
                  <a:lnTo>
                    <a:pt x="847948" y="154468"/>
                  </a:lnTo>
                  <a:lnTo>
                    <a:pt x="892336" y="133467"/>
                  </a:lnTo>
                  <a:lnTo>
                    <a:pt x="937318" y="113960"/>
                  </a:lnTo>
                  <a:lnTo>
                    <a:pt x="982856" y="95957"/>
                  </a:lnTo>
                  <a:lnTo>
                    <a:pt x="1028912" y="79468"/>
                  </a:lnTo>
                  <a:lnTo>
                    <a:pt x="1075449" y="64502"/>
                  </a:lnTo>
                  <a:lnTo>
                    <a:pt x="1122431" y="51069"/>
                  </a:lnTo>
                  <a:lnTo>
                    <a:pt x="1169818" y="39180"/>
                  </a:lnTo>
                  <a:lnTo>
                    <a:pt x="1217574" y="28845"/>
                  </a:lnTo>
                  <a:lnTo>
                    <a:pt x="1265662" y="20072"/>
                  </a:lnTo>
                  <a:lnTo>
                    <a:pt x="1314044" y="12872"/>
                  </a:lnTo>
                  <a:lnTo>
                    <a:pt x="1362682" y="7255"/>
                  </a:lnTo>
                  <a:lnTo>
                    <a:pt x="1411540" y="3231"/>
                  </a:lnTo>
                  <a:lnTo>
                    <a:pt x="1460580" y="809"/>
                  </a:lnTo>
                  <a:lnTo>
                    <a:pt x="1509765" y="0"/>
                  </a:lnTo>
                  <a:lnTo>
                    <a:pt x="1509765" y="1525905"/>
                  </a:lnTo>
                  <a:lnTo>
                    <a:pt x="198998" y="2282698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823093" y="3978749"/>
            <a:ext cx="596265" cy="415018"/>
          </a:xfrm>
          <a:prstGeom prst="rect">
            <a:avLst/>
          </a:prstGeom>
        </p:spPr>
        <p:txBody>
          <a:bodyPr vert="horz" wrap="square" lIns="0" tIns="30004" rIns="0" bIns="0" rtlCol="0">
            <a:spAutoFit/>
          </a:bodyPr>
          <a:lstStyle/>
          <a:p>
            <a:pPr marL="9525" marR="3810" indent="4286" defTabSz="685800">
              <a:lnSpc>
                <a:spcPts val="1485"/>
              </a:lnSpc>
              <a:spcBef>
                <a:spcPts val="236"/>
              </a:spcBef>
            </a:pP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Бизнес-  </a:t>
            </a:r>
            <a:r>
              <a:rPr sz="1350" b="1" spc="-4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350" b="1" spc="-4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350" b="1" spc="-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350" b="1" spc="-23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ли</a:t>
            </a:r>
            <a:endParaRPr sz="135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96344" y="3154931"/>
            <a:ext cx="1371600" cy="2019776"/>
          </a:xfrm>
          <a:custGeom>
            <a:avLst/>
            <a:gdLst/>
            <a:ahLst/>
            <a:cxnLst/>
            <a:rect l="l" t="t" r="r" b="b"/>
            <a:pathLst>
              <a:path w="1828800" h="2693035">
                <a:moveTo>
                  <a:pt x="0" y="0"/>
                </a:moveTo>
                <a:lnTo>
                  <a:pt x="0" y="199517"/>
                </a:lnTo>
                <a:lnTo>
                  <a:pt x="49320" y="200238"/>
                </a:lnTo>
                <a:lnTo>
                  <a:pt x="98526" y="202453"/>
                </a:lnTo>
                <a:lnTo>
                  <a:pt x="147585" y="206153"/>
                </a:lnTo>
                <a:lnTo>
                  <a:pt x="196464" y="211330"/>
                </a:lnTo>
                <a:lnTo>
                  <a:pt x="245130" y="217977"/>
                </a:lnTo>
                <a:lnTo>
                  <a:pt x="293551" y="226085"/>
                </a:lnTo>
                <a:lnTo>
                  <a:pt x="341693" y="235648"/>
                </a:lnTo>
                <a:lnTo>
                  <a:pt x="389524" y="246657"/>
                </a:lnTo>
                <a:lnTo>
                  <a:pt x="437012" y="259104"/>
                </a:lnTo>
                <a:lnTo>
                  <a:pt x="484123" y="272982"/>
                </a:lnTo>
                <a:lnTo>
                  <a:pt x="530825" y="288283"/>
                </a:lnTo>
                <a:lnTo>
                  <a:pt x="577085" y="304999"/>
                </a:lnTo>
                <a:lnTo>
                  <a:pt x="622869" y="323122"/>
                </a:lnTo>
                <a:lnTo>
                  <a:pt x="668147" y="342646"/>
                </a:lnTo>
                <a:lnTo>
                  <a:pt x="711668" y="362975"/>
                </a:lnTo>
                <a:lnTo>
                  <a:pt x="754311" y="384418"/>
                </a:lnTo>
                <a:lnTo>
                  <a:pt x="796065" y="406950"/>
                </a:lnTo>
                <a:lnTo>
                  <a:pt x="836921" y="430545"/>
                </a:lnTo>
                <a:lnTo>
                  <a:pt x="876869" y="455177"/>
                </a:lnTo>
                <a:lnTo>
                  <a:pt x="915900" y="480823"/>
                </a:lnTo>
                <a:lnTo>
                  <a:pt x="954003" y="507455"/>
                </a:lnTo>
                <a:lnTo>
                  <a:pt x="991171" y="535050"/>
                </a:lnTo>
                <a:lnTo>
                  <a:pt x="1027392" y="563582"/>
                </a:lnTo>
                <a:lnTo>
                  <a:pt x="1062658" y="593025"/>
                </a:lnTo>
                <a:lnTo>
                  <a:pt x="1096958" y="623355"/>
                </a:lnTo>
                <a:lnTo>
                  <a:pt x="1130284" y="654546"/>
                </a:lnTo>
                <a:lnTo>
                  <a:pt x="1162625" y="686573"/>
                </a:lnTo>
                <a:lnTo>
                  <a:pt x="1193972" y="719411"/>
                </a:lnTo>
                <a:lnTo>
                  <a:pt x="1224316" y="753034"/>
                </a:lnTo>
                <a:lnTo>
                  <a:pt x="1253646" y="787417"/>
                </a:lnTo>
                <a:lnTo>
                  <a:pt x="1281954" y="822536"/>
                </a:lnTo>
                <a:lnTo>
                  <a:pt x="1309229" y="858364"/>
                </a:lnTo>
                <a:lnTo>
                  <a:pt x="1335462" y="894876"/>
                </a:lnTo>
                <a:lnTo>
                  <a:pt x="1360644" y="932048"/>
                </a:lnTo>
                <a:lnTo>
                  <a:pt x="1384765" y="969853"/>
                </a:lnTo>
                <a:lnTo>
                  <a:pt x="1407815" y="1008268"/>
                </a:lnTo>
                <a:lnTo>
                  <a:pt x="1429785" y="1047266"/>
                </a:lnTo>
                <a:lnTo>
                  <a:pt x="1450665" y="1086822"/>
                </a:lnTo>
                <a:lnTo>
                  <a:pt x="1470445" y="1126911"/>
                </a:lnTo>
                <a:lnTo>
                  <a:pt x="1489117" y="1167508"/>
                </a:lnTo>
                <a:lnTo>
                  <a:pt x="1506670" y="1208587"/>
                </a:lnTo>
                <a:lnTo>
                  <a:pt x="1523095" y="1250124"/>
                </a:lnTo>
                <a:lnTo>
                  <a:pt x="1538382" y="1292093"/>
                </a:lnTo>
                <a:lnTo>
                  <a:pt x="1552521" y="1334468"/>
                </a:lnTo>
                <a:lnTo>
                  <a:pt x="1565504" y="1377225"/>
                </a:lnTo>
                <a:lnTo>
                  <a:pt x="1577320" y="1420339"/>
                </a:lnTo>
                <a:lnTo>
                  <a:pt x="1587960" y="1463783"/>
                </a:lnTo>
                <a:lnTo>
                  <a:pt x="1597414" y="1507533"/>
                </a:lnTo>
                <a:lnTo>
                  <a:pt x="1605673" y="1551564"/>
                </a:lnTo>
                <a:lnTo>
                  <a:pt x="1612727" y="1595850"/>
                </a:lnTo>
                <a:lnTo>
                  <a:pt x="1618567" y="1640366"/>
                </a:lnTo>
                <a:lnTo>
                  <a:pt x="1623183" y="1685087"/>
                </a:lnTo>
                <a:lnTo>
                  <a:pt x="1626565" y="1729988"/>
                </a:lnTo>
                <a:lnTo>
                  <a:pt x="1628703" y="1775043"/>
                </a:lnTo>
                <a:lnTo>
                  <a:pt x="1629589" y="1820227"/>
                </a:lnTo>
                <a:lnTo>
                  <a:pt x="1629213" y="1865514"/>
                </a:lnTo>
                <a:lnTo>
                  <a:pt x="1627565" y="1910881"/>
                </a:lnTo>
                <a:lnTo>
                  <a:pt x="1624635" y="1956301"/>
                </a:lnTo>
                <a:lnTo>
                  <a:pt x="1620414" y="2001749"/>
                </a:lnTo>
                <a:lnTo>
                  <a:pt x="1614892" y="2047199"/>
                </a:lnTo>
                <a:lnTo>
                  <a:pt x="1608060" y="2092628"/>
                </a:lnTo>
                <a:lnTo>
                  <a:pt x="1599908" y="2138009"/>
                </a:lnTo>
                <a:lnTo>
                  <a:pt x="1590427" y="2183317"/>
                </a:lnTo>
                <a:lnTo>
                  <a:pt x="1579606" y="2228526"/>
                </a:lnTo>
                <a:lnTo>
                  <a:pt x="1567437" y="2273613"/>
                </a:lnTo>
                <a:lnTo>
                  <a:pt x="1553910" y="2318551"/>
                </a:lnTo>
                <a:lnTo>
                  <a:pt x="1539015" y="2363315"/>
                </a:lnTo>
                <a:lnTo>
                  <a:pt x="1522742" y="2407880"/>
                </a:lnTo>
                <a:lnTo>
                  <a:pt x="1505083" y="2452220"/>
                </a:lnTo>
                <a:lnTo>
                  <a:pt x="1486027" y="2496312"/>
                </a:lnTo>
                <a:lnTo>
                  <a:pt x="1371219" y="2430018"/>
                </a:lnTo>
                <a:lnTo>
                  <a:pt x="1497330" y="2692781"/>
                </a:lnTo>
                <a:lnTo>
                  <a:pt x="1774317" y="2662809"/>
                </a:lnTo>
                <a:lnTo>
                  <a:pt x="1659509" y="2596515"/>
                </a:lnTo>
                <a:lnTo>
                  <a:pt x="1679784" y="2551119"/>
                </a:lnTo>
                <a:lnTo>
                  <a:pt x="1698792" y="2505247"/>
                </a:lnTo>
                <a:lnTo>
                  <a:pt x="1716526" y="2458927"/>
                </a:lnTo>
                <a:lnTo>
                  <a:pt x="1732982" y="2412184"/>
                </a:lnTo>
                <a:lnTo>
                  <a:pt x="1748153" y="2365046"/>
                </a:lnTo>
                <a:lnTo>
                  <a:pt x="1762035" y="2317540"/>
                </a:lnTo>
                <a:lnTo>
                  <a:pt x="1774621" y="2269693"/>
                </a:lnTo>
                <a:lnTo>
                  <a:pt x="1785905" y="2221531"/>
                </a:lnTo>
                <a:lnTo>
                  <a:pt x="1795883" y="2173082"/>
                </a:lnTo>
                <a:lnTo>
                  <a:pt x="1804549" y="2124373"/>
                </a:lnTo>
                <a:lnTo>
                  <a:pt x="1811897" y="2075431"/>
                </a:lnTo>
                <a:lnTo>
                  <a:pt x="1817921" y="2026283"/>
                </a:lnTo>
                <a:lnTo>
                  <a:pt x="1822616" y="1976955"/>
                </a:lnTo>
                <a:lnTo>
                  <a:pt x="1825977" y="1927474"/>
                </a:lnTo>
                <a:lnTo>
                  <a:pt x="1827998" y="1877869"/>
                </a:lnTo>
                <a:lnTo>
                  <a:pt x="1828673" y="1828165"/>
                </a:lnTo>
                <a:lnTo>
                  <a:pt x="1828050" y="1780221"/>
                </a:lnTo>
                <a:lnTo>
                  <a:pt x="1826205" y="1732582"/>
                </a:lnTo>
                <a:lnTo>
                  <a:pt x="1823153" y="1685263"/>
                </a:lnTo>
                <a:lnTo>
                  <a:pt x="1818909" y="1638278"/>
                </a:lnTo>
                <a:lnTo>
                  <a:pt x="1813487" y="1591644"/>
                </a:lnTo>
                <a:lnTo>
                  <a:pt x="1806902" y="1545373"/>
                </a:lnTo>
                <a:lnTo>
                  <a:pt x="1799171" y="1499483"/>
                </a:lnTo>
                <a:lnTo>
                  <a:pt x="1790308" y="1453988"/>
                </a:lnTo>
                <a:lnTo>
                  <a:pt x="1780327" y="1408902"/>
                </a:lnTo>
                <a:lnTo>
                  <a:pt x="1769244" y="1364241"/>
                </a:lnTo>
                <a:lnTo>
                  <a:pt x="1757075" y="1320021"/>
                </a:lnTo>
                <a:lnTo>
                  <a:pt x="1743833" y="1276255"/>
                </a:lnTo>
                <a:lnTo>
                  <a:pt x="1729535" y="1232959"/>
                </a:lnTo>
                <a:lnTo>
                  <a:pt x="1714195" y="1190149"/>
                </a:lnTo>
                <a:lnTo>
                  <a:pt x="1697828" y="1147838"/>
                </a:lnTo>
                <a:lnTo>
                  <a:pt x="1680450" y="1106043"/>
                </a:lnTo>
                <a:lnTo>
                  <a:pt x="1662075" y="1064778"/>
                </a:lnTo>
                <a:lnTo>
                  <a:pt x="1642719" y="1024058"/>
                </a:lnTo>
                <a:lnTo>
                  <a:pt x="1622396" y="983899"/>
                </a:lnTo>
                <a:lnTo>
                  <a:pt x="1601121" y="944315"/>
                </a:lnTo>
                <a:lnTo>
                  <a:pt x="1578911" y="905321"/>
                </a:lnTo>
                <a:lnTo>
                  <a:pt x="1555779" y="866933"/>
                </a:lnTo>
                <a:lnTo>
                  <a:pt x="1531740" y="829166"/>
                </a:lnTo>
                <a:lnTo>
                  <a:pt x="1506811" y="792034"/>
                </a:lnTo>
                <a:lnTo>
                  <a:pt x="1481005" y="755552"/>
                </a:lnTo>
                <a:lnTo>
                  <a:pt x="1454339" y="719736"/>
                </a:lnTo>
                <a:lnTo>
                  <a:pt x="1426826" y="684601"/>
                </a:lnTo>
                <a:lnTo>
                  <a:pt x="1398483" y="650162"/>
                </a:lnTo>
                <a:lnTo>
                  <a:pt x="1369324" y="616433"/>
                </a:lnTo>
                <a:lnTo>
                  <a:pt x="1339363" y="583431"/>
                </a:lnTo>
                <a:lnTo>
                  <a:pt x="1308618" y="551169"/>
                </a:lnTo>
                <a:lnTo>
                  <a:pt x="1277101" y="519663"/>
                </a:lnTo>
                <a:lnTo>
                  <a:pt x="1244829" y="488928"/>
                </a:lnTo>
                <a:lnTo>
                  <a:pt x="1211816" y="458979"/>
                </a:lnTo>
                <a:lnTo>
                  <a:pt x="1178078" y="429831"/>
                </a:lnTo>
                <a:lnTo>
                  <a:pt x="1143629" y="401499"/>
                </a:lnTo>
                <a:lnTo>
                  <a:pt x="1108485" y="373998"/>
                </a:lnTo>
                <a:lnTo>
                  <a:pt x="1072661" y="347344"/>
                </a:lnTo>
                <a:lnTo>
                  <a:pt x="1036171" y="321551"/>
                </a:lnTo>
                <a:lnTo>
                  <a:pt x="999031" y="296634"/>
                </a:lnTo>
                <a:lnTo>
                  <a:pt x="961257" y="272608"/>
                </a:lnTo>
                <a:lnTo>
                  <a:pt x="922861" y="249489"/>
                </a:lnTo>
                <a:lnTo>
                  <a:pt x="883861" y="227291"/>
                </a:lnTo>
                <a:lnTo>
                  <a:pt x="844271" y="206029"/>
                </a:lnTo>
                <a:lnTo>
                  <a:pt x="804106" y="185719"/>
                </a:lnTo>
                <a:lnTo>
                  <a:pt x="763382" y="166376"/>
                </a:lnTo>
                <a:lnTo>
                  <a:pt x="722112" y="148014"/>
                </a:lnTo>
                <a:lnTo>
                  <a:pt x="680313" y="130649"/>
                </a:lnTo>
                <a:lnTo>
                  <a:pt x="637999" y="114296"/>
                </a:lnTo>
                <a:lnTo>
                  <a:pt x="595186" y="98969"/>
                </a:lnTo>
                <a:lnTo>
                  <a:pt x="551888" y="84684"/>
                </a:lnTo>
                <a:lnTo>
                  <a:pt x="508120" y="71456"/>
                </a:lnTo>
                <a:lnTo>
                  <a:pt x="463898" y="59300"/>
                </a:lnTo>
                <a:lnTo>
                  <a:pt x="419237" y="48230"/>
                </a:lnTo>
                <a:lnTo>
                  <a:pt x="374151" y="38263"/>
                </a:lnTo>
                <a:lnTo>
                  <a:pt x="328657" y="29412"/>
                </a:lnTo>
                <a:lnTo>
                  <a:pt x="282768" y="21694"/>
                </a:lnTo>
                <a:lnTo>
                  <a:pt x="236499" y="15123"/>
                </a:lnTo>
                <a:lnTo>
                  <a:pt x="189867" y="9714"/>
                </a:lnTo>
                <a:lnTo>
                  <a:pt x="142886" y="5482"/>
                </a:lnTo>
                <a:lnTo>
                  <a:pt x="95571" y="2442"/>
                </a:lnTo>
                <a:lnTo>
                  <a:pt x="47937" y="610"/>
                </a:lnTo>
                <a:lnTo>
                  <a:pt x="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45997" y="5260717"/>
            <a:ext cx="2394585" cy="760571"/>
          </a:xfrm>
          <a:custGeom>
            <a:avLst/>
            <a:gdLst/>
            <a:ahLst/>
            <a:cxnLst/>
            <a:rect l="l" t="t" r="r" b="b"/>
            <a:pathLst>
              <a:path w="3192779" h="1014095">
                <a:moveTo>
                  <a:pt x="3020060" y="0"/>
                </a:moveTo>
                <a:lnTo>
                  <a:pt x="2994781" y="42286"/>
                </a:lnTo>
                <a:lnTo>
                  <a:pt x="2968273" y="83732"/>
                </a:lnTo>
                <a:lnTo>
                  <a:pt x="2940558" y="124312"/>
                </a:lnTo>
                <a:lnTo>
                  <a:pt x="2911657" y="164001"/>
                </a:lnTo>
                <a:lnTo>
                  <a:pt x="2881593" y="202775"/>
                </a:lnTo>
                <a:lnTo>
                  <a:pt x="2850389" y="240609"/>
                </a:lnTo>
                <a:lnTo>
                  <a:pt x="2818066" y="277479"/>
                </a:lnTo>
                <a:lnTo>
                  <a:pt x="2784647" y="313358"/>
                </a:lnTo>
                <a:lnTo>
                  <a:pt x="2750153" y="348224"/>
                </a:lnTo>
                <a:lnTo>
                  <a:pt x="2714608" y="382051"/>
                </a:lnTo>
                <a:lnTo>
                  <a:pt x="2678033" y="414814"/>
                </a:lnTo>
                <a:lnTo>
                  <a:pt x="2640450" y="446489"/>
                </a:lnTo>
                <a:lnTo>
                  <a:pt x="2601882" y="477051"/>
                </a:lnTo>
                <a:lnTo>
                  <a:pt x="2562352" y="506476"/>
                </a:lnTo>
                <a:lnTo>
                  <a:pt x="2522993" y="534007"/>
                </a:lnTo>
                <a:lnTo>
                  <a:pt x="2483110" y="560221"/>
                </a:lnTo>
                <a:lnTo>
                  <a:pt x="2442728" y="585121"/>
                </a:lnTo>
                <a:lnTo>
                  <a:pt x="2401873" y="608711"/>
                </a:lnTo>
                <a:lnTo>
                  <a:pt x="2360574" y="630997"/>
                </a:lnTo>
                <a:lnTo>
                  <a:pt x="2318855" y="651982"/>
                </a:lnTo>
                <a:lnTo>
                  <a:pt x="2276745" y="671670"/>
                </a:lnTo>
                <a:lnTo>
                  <a:pt x="2234269" y="690067"/>
                </a:lnTo>
                <a:lnTo>
                  <a:pt x="2191454" y="707175"/>
                </a:lnTo>
                <a:lnTo>
                  <a:pt x="2148327" y="723000"/>
                </a:lnTo>
                <a:lnTo>
                  <a:pt x="2104915" y="737547"/>
                </a:lnTo>
                <a:lnTo>
                  <a:pt x="2061244" y="750818"/>
                </a:lnTo>
                <a:lnTo>
                  <a:pt x="2017341" y="762819"/>
                </a:lnTo>
                <a:lnTo>
                  <a:pt x="1973232" y="773553"/>
                </a:lnTo>
                <a:lnTo>
                  <a:pt x="1928945" y="783026"/>
                </a:lnTo>
                <a:lnTo>
                  <a:pt x="1884505" y="791241"/>
                </a:lnTo>
                <a:lnTo>
                  <a:pt x="1839941" y="798203"/>
                </a:lnTo>
                <a:lnTo>
                  <a:pt x="1795277" y="803916"/>
                </a:lnTo>
                <a:lnTo>
                  <a:pt x="1750541" y="808384"/>
                </a:lnTo>
                <a:lnTo>
                  <a:pt x="1705760" y="811612"/>
                </a:lnTo>
                <a:lnTo>
                  <a:pt x="1660960" y="813604"/>
                </a:lnTo>
                <a:lnTo>
                  <a:pt x="1616168" y="814365"/>
                </a:lnTo>
                <a:lnTo>
                  <a:pt x="1571410" y="813898"/>
                </a:lnTo>
                <a:lnTo>
                  <a:pt x="1526714" y="812208"/>
                </a:lnTo>
                <a:lnTo>
                  <a:pt x="1482105" y="809299"/>
                </a:lnTo>
                <a:lnTo>
                  <a:pt x="1437611" y="805176"/>
                </a:lnTo>
                <a:lnTo>
                  <a:pt x="1393258" y="799842"/>
                </a:lnTo>
                <a:lnTo>
                  <a:pt x="1349073" y="793303"/>
                </a:lnTo>
                <a:lnTo>
                  <a:pt x="1305082" y="785563"/>
                </a:lnTo>
                <a:lnTo>
                  <a:pt x="1261313" y="776625"/>
                </a:lnTo>
                <a:lnTo>
                  <a:pt x="1217791" y="766495"/>
                </a:lnTo>
                <a:lnTo>
                  <a:pt x="1174544" y="755176"/>
                </a:lnTo>
                <a:lnTo>
                  <a:pt x="1131598" y="742672"/>
                </a:lnTo>
                <a:lnTo>
                  <a:pt x="1088980" y="728989"/>
                </a:lnTo>
                <a:lnTo>
                  <a:pt x="1046717" y="714130"/>
                </a:lnTo>
                <a:lnTo>
                  <a:pt x="1004834" y="698100"/>
                </a:lnTo>
                <a:lnTo>
                  <a:pt x="963360" y="680903"/>
                </a:lnTo>
                <a:lnTo>
                  <a:pt x="922320" y="662544"/>
                </a:lnTo>
                <a:lnTo>
                  <a:pt x="881741" y="643026"/>
                </a:lnTo>
                <a:lnTo>
                  <a:pt x="841650" y="622354"/>
                </a:lnTo>
                <a:lnTo>
                  <a:pt x="802073" y="600532"/>
                </a:lnTo>
                <a:lnTo>
                  <a:pt x="763037" y="577565"/>
                </a:lnTo>
                <a:lnTo>
                  <a:pt x="724570" y="553457"/>
                </a:lnTo>
                <a:lnTo>
                  <a:pt x="686696" y="528212"/>
                </a:lnTo>
                <a:lnTo>
                  <a:pt x="649444" y="501834"/>
                </a:lnTo>
                <a:lnTo>
                  <a:pt x="612840" y="474329"/>
                </a:lnTo>
                <a:lnTo>
                  <a:pt x="576910" y="445699"/>
                </a:lnTo>
                <a:lnTo>
                  <a:pt x="541681" y="415951"/>
                </a:lnTo>
                <a:lnTo>
                  <a:pt x="507180" y="385087"/>
                </a:lnTo>
                <a:lnTo>
                  <a:pt x="473433" y="353112"/>
                </a:lnTo>
                <a:lnTo>
                  <a:pt x="440468" y="320030"/>
                </a:lnTo>
                <a:lnTo>
                  <a:pt x="408310" y="285846"/>
                </a:lnTo>
                <a:lnTo>
                  <a:pt x="376986" y="250565"/>
                </a:lnTo>
                <a:lnTo>
                  <a:pt x="346524" y="214190"/>
                </a:lnTo>
                <a:lnTo>
                  <a:pt x="316950" y="176725"/>
                </a:lnTo>
                <a:lnTo>
                  <a:pt x="288290" y="138176"/>
                </a:lnTo>
                <a:lnTo>
                  <a:pt x="403097" y="72009"/>
                </a:lnTo>
                <a:lnTo>
                  <a:pt x="112522" y="49911"/>
                </a:lnTo>
                <a:lnTo>
                  <a:pt x="0" y="304673"/>
                </a:lnTo>
                <a:lnTo>
                  <a:pt x="114808" y="238379"/>
                </a:lnTo>
                <a:lnTo>
                  <a:pt x="143958" y="278602"/>
                </a:lnTo>
                <a:lnTo>
                  <a:pt x="174151" y="317966"/>
                </a:lnTo>
                <a:lnTo>
                  <a:pt x="205367" y="356451"/>
                </a:lnTo>
                <a:lnTo>
                  <a:pt x="237585" y="394039"/>
                </a:lnTo>
                <a:lnTo>
                  <a:pt x="270785" y="430713"/>
                </a:lnTo>
                <a:lnTo>
                  <a:pt x="304947" y="466455"/>
                </a:lnTo>
                <a:lnTo>
                  <a:pt x="340052" y="501246"/>
                </a:lnTo>
                <a:lnTo>
                  <a:pt x="376078" y="535068"/>
                </a:lnTo>
                <a:lnTo>
                  <a:pt x="413007" y="567904"/>
                </a:lnTo>
                <a:lnTo>
                  <a:pt x="450817" y="599735"/>
                </a:lnTo>
                <a:lnTo>
                  <a:pt x="489489" y="630544"/>
                </a:lnTo>
                <a:lnTo>
                  <a:pt x="529002" y="660312"/>
                </a:lnTo>
                <a:lnTo>
                  <a:pt x="569337" y="689021"/>
                </a:lnTo>
                <a:lnTo>
                  <a:pt x="610474" y="716653"/>
                </a:lnTo>
                <a:lnTo>
                  <a:pt x="652391" y="743191"/>
                </a:lnTo>
                <a:lnTo>
                  <a:pt x="695071" y="768616"/>
                </a:lnTo>
                <a:lnTo>
                  <a:pt x="736889" y="792059"/>
                </a:lnTo>
                <a:lnTo>
                  <a:pt x="779056" y="814290"/>
                </a:lnTo>
                <a:lnTo>
                  <a:pt x="821551" y="835317"/>
                </a:lnTo>
                <a:lnTo>
                  <a:pt x="864353" y="855144"/>
                </a:lnTo>
                <a:lnTo>
                  <a:pt x="907441" y="873776"/>
                </a:lnTo>
                <a:lnTo>
                  <a:pt x="950796" y="891220"/>
                </a:lnTo>
                <a:lnTo>
                  <a:pt x="994395" y="907481"/>
                </a:lnTo>
                <a:lnTo>
                  <a:pt x="1038220" y="922565"/>
                </a:lnTo>
                <a:lnTo>
                  <a:pt x="1082248" y="936476"/>
                </a:lnTo>
                <a:lnTo>
                  <a:pt x="1126461" y="949220"/>
                </a:lnTo>
                <a:lnTo>
                  <a:pt x="1170836" y="960804"/>
                </a:lnTo>
                <a:lnTo>
                  <a:pt x="1215354" y="971231"/>
                </a:lnTo>
                <a:lnTo>
                  <a:pt x="1259994" y="980509"/>
                </a:lnTo>
                <a:lnTo>
                  <a:pt x="1304735" y="988642"/>
                </a:lnTo>
                <a:lnTo>
                  <a:pt x="1349557" y="995636"/>
                </a:lnTo>
                <a:lnTo>
                  <a:pt x="1394439" y="1001497"/>
                </a:lnTo>
                <a:lnTo>
                  <a:pt x="1439361" y="1006229"/>
                </a:lnTo>
                <a:lnTo>
                  <a:pt x="1484302" y="1009839"/>
                </a:lnTo>
                <a:lnTo>
                  <a:pt x="1529241" y="1012331"/>
                </a:lnTo>
                <a:lnTo>
                  <a:pt x="1574158" y="1013712"/>
                </a:lnTo>
                <a:lnTo>
                  <a:pt x="1619033" y="1013987"/>
                </a:lnTo>
                <a:lnTo>
                  <a:pt x="1663845" y="1013162"/>
                </a:lnTo>
                <a:lnTo>
                  <a:pt x="1708572" y="1011241"/>
                </a:lnTo>
                <a:lnTo>
                  <a:pt x="1753195" y="1008231"/>
                </a:lnTo>
                <a:lnTo>
                  <a:pt x="1797694" y="1004137"/>
                </a:lnTo>
                <a:lnTo>
                  <a:pt x="1842046" y="998964"/>
                </a:lnTo>
                <a:lnTo>
                  <a:pt x="1886233" y="992719"/>
                </a:lnTo>
                <a:lnTo>
                  <a:pt x="1930233" y="985405"/>
                </a:lnTo>
                <a:lnTo>
                  <a:pt x="1974026" y="977030"/>
                </a:lnTo>
                <a:lnTo>
                  <a:pt x="2017591" y="967598"/>
                </a:lnTo>
                <a:lnTo>
                  <a:pt x="2060907" y="957116"/>
                </a:lnTo>
                <a:lnTo>
                  <a:pt x="2103955" y="945587"/>
                </a:lnTo>
                <a:lnTo>
                  <a:pt x="2146713" y="933019"/>
                </a:lnTo>
                <a:lnTo>
                  <a:pt x="2189161" y="919417"/>
                </a:lnTo>
                <a:lnTo>
                  <a:pt x="2231278" y="904785"/>
                </a:lnTo>
                <a:lnTo>
                  <a:pt x="2273044" y="889130"/>
                </a:lnTo>
                <a:lnTo>
                  <a:pt x="2314439" y="872457"/>
                </a:lnTo>
                <a:lnTo>
                  <a:pt x="2355440" y="854771"/>
                </a:lnTo>
                <a:lnTo>
                  <a:pt x="2396029" y="836079"/>
                </a:lnTo>
                <a:lnTo>
                  <a:pt x="2436185" y="816385"/>
                </a:lnTo>
                <a:lnTo>
                  <a:pt x="2475886" y="795695"/>
                </a:lnTo>
                <a:lnTo>
                  <a:pt x="2515112" y="774015"/>
                </a:lnTo>
                <a:lnTo>
                  <a:pt x="2553843" y="751350"/>
                </a:lnTo>
                <a:lnTo>
                  <a:pt x="2592059" y="727705"/>
                </a:lnTo>
                <a:lnTo>
                  <a:pt x="2629738" y="703087"/>
                </a:lnTo>
                <a:lnTo>
                  <a:pt x="2666860" y="677500"/>
                </a:lnTo>
                <a:lnTo>
                  <a:pt x="2703404" y="650950"/>
                </a:lnTo>
                <a:lnTo>
                  <a:pt x="2739350" y="623443"/>
                </a:lnTo>
                <a:lnTo>
                  <a:pt x="2774678" y="594984"/>
                </a:lnTo>
                <a:lnTo>
                  <a:pt x="2809366" y="565579"/>
                </a:lnTo>
                <a:lnTo>
                  <a:pt x="2843395" y="535233"/>
                </a:lnTo>
                <a:lnTo>
                  <a:pt x="2876743" y="503951"/>
                </a:lnTo>
                <a:lnTo>
                  <a:pt x="2909390" y="471740"/>
                </a:lnTo>
                <a:lnTo>
                  <a:pt x="2941315" y="438604"/>
                </a:lnTo>
                <a:lnTo>
                  <a:pt x="2972499" y="404549"/>
                </a:lnTo>
                <a:lnTo>
                  <a:pt x="3002919" y="369581"/>
                </a:lnTo>
                <a:lnTo>
                  <a:pt x="3032557" y="333705"/>
                </a:lnTo>
                <a:lnTo>
                  <a:pt x="3061390" y="296927"/>
                </a:lnTo>
                <a:lnTo>
                  <a:pt x="3089399" y="259252"/>
                </a:lnTo>
                <a:lnTo>
                  <a:pt x="3116563" y="220686"/>
                </a:lnTo>
                <a:lnTo>
                  <a:pt x="3142862" y="181234"/>
                </a:lnTo>
                <a:lnTo>
                  <a:pt x="3168274" y="140902"/>
                </a:lnTo>
                <a:lnTo>
                  <a:pt x="3192779" y="99695"/>
                </a:lnTo>
                <a:lnTo>
                  <a:pt x="3020060" y="0"/>
                </a:lnTo>
                <a:close/>
              </a:path>
            </a:pathLst>
          </a:custGeom>
          <a:solidFill>
            <a:srgbClr val="43BA8D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17004" y="3061111"/>
            <a:ext cx="1372076" cy="2151221"/>
          </a:xfrm>
          <a:custGeom>
            <a:avLst/>
            <a:gdLst/>
            <a:ahLst/>
            <a:cxnLst/>
            <a:rect l="l" t="t" r="r" b="b"/>
            <a:pathLst>
              <a:path w="1829435" h="2868295">
                <a:moveTo>
                  <a:pt x="1664606" y="0"/>
                </a:moveTo>
                <a:lnTo>
                  <a:pt x="1664479" y="132460"/>
                </a:lnTo>
                <a:lnTo>
                  <a:pt x="1615028" y="137606"/>
                </a:lnTo>
                <a:lnTo>
                  <a:pt x="1565799" y="144082"/>
                </a:lnTo>
                <a:lnTo>
                  <a:pt x="1516818" y="151882"/>
                </a:lnTo>
                <a:lnTo>
                  <a:pt x="1468112" y="160998"/>
                </a:lnTo>
                <a:lnTo>
                  <a:pt x="1419705" y="171421"/>
                </a:lnTo>
                <a:lnTo>
                  <a:pt x="1371624" y="183143"/>
                </a:lnTo>
                <a:lnTo>
                  <a:pt x="1323894" y="196157"/>
                </a:lnTo>
                <a:lnTo>
                  <a:pt x="1276542" y="210454"/>
                </a:lnTo>
                <a:lnTo>
                  <a:pt x="1229593" y="226027"/>
                </a:lnTo>
                <a:lnTo>
                  <a:pt x="1183074" y="242867"/>
                </a:lnTo>
                <a:lnTo>
                  <a:pt x="1137009" y="260967"/>
                </a:lnTo>
                <a:lnTo>
                  <a:pt x="1091426" y="280318"/>
                </a:lnTo>
                <a:lnTo>
                  <a:pt x="1046349" y="300913"/>
                </a:lnTo>
                <a:lnTo>
                  <a:pt x="1001805" y="322743"/>
                </a:lnTo>
                <a:lnTo>
                  <a:pt x="957819" y="345801"/>
                </a:lnTo>
                <a:lnTo>
                  <a:pt x="914417" y="370077"/>
                </a:lnTo>
                <a:lnTo>
                  <a:pt x="873212" y="394577"/>
                </a:lnTo>
                <a:lnTo>
                  <a:pt x="832881" y="419984"/>
                </a:lnTo>
                <a:lnTo>
                  <a:pt x="793430" y="446276"/>
                </a:lnTo>
                <a:lnTo>
                  <a:pt x="754864" y="473435"/>
                </a:lnTo>
                <a:lnTo>
                  <a:pt x="717190" y="501439"/>
                </a:lnTo>
                <a:lnTo>
                  <a:pt x="680412" y="530267"/>
                </a:lnTo>
                <a:lnTo>
                  <a:pt x="644536" y="559900"/>
                </a:lnTo>
                <a:lnTo>
                  <a:pt x="609567" y="590316"/>
                </a:lnTo>
                <a:lnTo>
                  <a:pt x="575512" y="621495"/>
                </a:lnTo>
                <a:lnTo>
                  <a:pt x="542375" y="653416"/>
                </a:lnTo>
                <a:lnTo>
                  <a:pt x="510163" y="686059"/>
                </a:lnTo>
                <a:lnTo>
                  <a:pt x="478880" y="719403"/>
                </a:lnTo>
                <a:lnTo>
                  <a:pt x="448532" y="753428"/>
                </a:lnTo>
                <a:lnTo>
                  <a:pt x="419124" y="788113"/>
                </a:lnTo>
                <a:lnTo>
                  <a:pt x="390663" y="823437"/>
                </a:lnTo>
                <a:lnTo>
                  <a:pt x="363154" y="859381"/>
                </a:lnTo>
                <a:lnTo>
                  <a:pt x="336601" y="895922"/>
                </a:lnTo>
                <a:lnTo>
                  <a:pt x="311011" y="933041"/>
                </a:lnTo>
                <a:lnTo>
                  <a:pt x="286390" y="970718"/>
                </a:lnTo>
                <a:lnTo>
                  <a:pt x="262742" y="1008931"/>
                </a:lnTo>
                <a:lnTo>
                  <a:pt x="240074" y="1047660"/>
                </a:lnTo>
                <a:lnTo>
                  <a:pt x="218390" y="1086885"/>
                </a:lnTo>
                <a:lnTo>
                  <a:pt x="197696" y="1126584"/>
                </a:lnTo>
                <a:lnTo>
                  <a:pt x="177999" y="1166738"/>
                </a:lnTo>
                <a:lnTo>
                  <a:pt x="159302" y="1207325"/>
                </a:lnTo>
                <a:lnTo>
                  <a:pt x="141612" y="1248326"/>
                </a:lnTo>
                <a:lnTo>
                  <a:pt x="124935" y="1289719"/>
                </a:lnTo>
                <a:lnTo>
                  <a:pt x="109275" y="1331485"/>
                </a:lnTo>
                <a:lnTo>
                  <a:pt x="94639" y="1373601"/>
                </a:lnTo>
                <a:lnTo>
                  <a:pt x="81032" y="1416049"/>
                </a:lnTo>
                <a:lnTo>
                  <a:pt x="68459" y="1458807"/>
                </a:lnTo>
                <a:lnTo>
                  <a:pt x="56925" y="1501854"/>
                </a:lnTo>
                <a:lnTo>
                  <a:pt x="46438" y="1545171"/>
                </a:lnTo>
                <a:lnTo>
                  <a:pt x="37001" y="1588736"/>
                </a:lnTo>
                <a:lnTo>
                  <a:pt x="28620" y="1632530"/>
                </a:lnTo>
                <a:lnTo>
                  <a:pt x="21302" y="1676531"/>
                </a:lnTo>
                <a:lnTo>
                  <a:pt x="15051" y="1720718"/>
                </a:lnTo>
                <a:lnTo>
                  <a:pt x="9872" y="1765072"/>
                </a:lnTo>
                <a:lnTo>
                  <a:pt x="5773" y="1809572"/>
                </a:lnTo>
                <a:lnTo>
                  <a:pt x="2757" y="1854197"/>
                </a:lnTo>
                <a:lnTo>
                  <a:pt x="831" y="1898926"/>
                </a:lnTo>
                <a:lnTo>
                  <a:pt x="0" y="1943739"/>
                </a:lnTo>
                <a:lnTo>
                  <a:pt x="269" y="1988616"/>
                </a:lnTo>
                <a:lnTo>
                  <a:pt x="1644" y="2033536"/>
                </a:lnTo>
                <a:lnTo>
                  <a:pt x="4131" y="2078477"/>
                </a:lnTo>
                <a:lnTo>
                  <a:pt x="7735" y="2123421"/>
                </a:lnTo>
                <a:lnTo>
                  <a:pt x="12461" y="2168346"/>
                </a:lnTo>
                <a:lnTo>
                  <a:pt x="18316" y="2213231"/>
                </a:lnTo>
                <a:lnTo>
                  <a:pt x="25304" y="2258056"/>
                </a:lnTo>
                <a:lnTo>
                  <a:pt x="33432" y="2302801"/>
                </a:lnTo>
                <a:lnTo>
                  <a:pt x="42703" y="2347444"/>
                </a:lnTo>
                <a:lnTo>
                  <a:pt x="53126" y="2391966"/>
                </a:lnTo>
                <a:lnTo>
                  <a:pt x="64703" y="2436345"/>
                </a:lnTo>
                <a:lnTo>
                  <a:pt x="77442" y="2480562"/>
                </a:lnTo>
                <a:lnTo>
                  <a:pt x="91348" y="2524595"/>
                </a:lnTo>
                <a:lnTo>
                  <a:pt x="106425" y="2568424"/>
                </a:lnTo>
                <a:lnTo>
                  <a:pt x="122681" y="2612029"/>
                </a:lnTo>
                <a:lnTo>
                  <a:pt x="140120" y="2655388"/>
                </a:lnTo>
                <a:lnTo>
                  <a:pt x="158747" y="2698481"/>
                </a:lnTo>
                <a:lnTo>
                  <a:pt x="178569" y="2741289"/>
                </a:lnTo>
                <a:lnTo>
                  <a:pt x="199590" y="2783789"/>
                </a:lnTo>
                <a:lnTo>
                  <a:pt x="221817" y="2825962"/>
                </a:lnTo>
                <a:lnTo>
                  <a:pt x="245254" y="2867786"/>
                </a:lnTo>
                <a:lnTo>
                  <a:pt x="417974" y="2767965"/>
                </a:lnTo>
                <a:lnTo>
                  <a:pt x="393961" y="2724878"/>
                </a:lnTo>
                <a:lnTo>
                  <a:pt x="371294" y="2681147"/>
                </a:lnTo>
                <a:lnTo>
                  <a:pt x="349983" y="2636803"/>
                </a:lnTo>
                <a:lnTo>
                  <a:pt x="330040" y="2591879"/>
                </a:lnTo>
                <a:lnTo>
                  <a:pt x="311473" y="2546406"/>
                </a:lnTo>
                <a:lnTo>
                  <a:pt x="294294" y="2500416"/>
                </a:lnTo>
                <a:lnTo>
                  <a:pt x="278512" y="2453941"/>
                </a:lnTo>
                <a:lnTo>
                  <a:pt x="264139" y="2407013"/>
                </a:lnTo>
                <a:lnTo>
                  <a:pt x="251183" y="2359665"/>
                </a:lnTo>
                <a:lnTo>
                  <a:pt x="239655" y="2311927"/>
                </a:lnTo>
                <a:lnTo>
                  <a:pt x="229566" y="2263832"/>
                </a:lnTo>
                <a:lnTo>
                  <a:pt x="220925" y="2215412"/>
                </a:lnTo>
                <a:lnTo>
                  <a:pt x="213743" y="2166699"/>
                </a:lnTo>
                <a:lnTo>
                  <a:pt x="208031" y="2117724"/>
                </a:lnTo>
                <a:lnTo>
                  <a:pt x="203881" y="2069868"/>
                </a:lnTo>
                <a:lnTo>
                  <a:pt x="201134" y="2022217"/>
                </a:lnTo>
                <a:lnTo>
                  <a:pt x="199775" y="1974791"/>
                </a:lnTo>
                <a:lnTo>
                  <a:pt x="199786" y="1927611"/>
                </a:lnTo>
                <a:lnTo>
                  <a:pt x="201149" y="1880699"/>
                </a:lnTo>
                <a:lnTo>
                  <a:pt x="203848" y="1834075"/>
                </a:lnTo>
                <a:lnTo>
                  <a:pt x="207865" y="1787760"/>
                </a:lnTo>
                <a:lnTo>
                  <a:pt x="213184" y="1741776"/>
                </a:lnTo>
                <a:lnTo>
                  <a:pt x="219787" y="1696142"/>
                </a:lnTo>
                <a:lnTo>
                  <a:pt x="227658" y="1650881"/>
                </a:lnTo>
                <a:lnTo>
                  <a:pt x="236779" y="1606012"/>
                </a:lnTo>
                <a:lnTo>
                  <a:pt x="247133" y="1561558"/>
                </a:lnTo>
                <a:lnTo>
                  <a:pt x="258704" y="1517538"/>
                </a:lnTo>
                <a:lnTo>
                  <a:pt x="271473" y="1473973"/>
                </a:lnTo>
                <a:lnTo>
                  <a:pt x="285425" y="1430886"/>
                </a:lnTo>
                <a:lnTo>
                  <a:pt x="300541" y="1388296"/>
                </a:lnTo>
                <a:lnTo>
                  <a:pt x="316805" y="1346224"/>
                </a:lnTo>
                <a:lnTo>
                  <a:pt x="334200" y="1304692"/>
                </a:lnTo>
                <a:lnTo>
                  <a:pt x="352709" y="1263720"/>
                </a:lnTo>
                <a:lnTo>
                  <a:pt x="372315" y="1223329"/>
                </a:lnTo>
                <a:lnTo>
                  <a:pt x="393000" y="1183541"/>
                </a:lnTo>
                <a:lnTo>
                  <a:pt x="414747" y="1144375"/>
                </a:lnTo>
                <a:lnTo>
                  <a:pt x="437540" y="1105854"/>
                </a:lnTo>
                <a:lnTo>
                  <a:pt x="461362" y="1067997"/>
                </a:lnTo>
                <a:lnTo>
                  <a:pt x="486195" y="1030827"/>
                </a:lnTo>
                <a:lnTo>
                  <a:pt x="512021" y="994363"/>
                </a:lnTo>
                <a:lnTo>
                  <a:pt x="538826" y="958626"/>
                </a:lnTo>
                <a:lnTo>
                  <a:pt x="566590" y="923639"/>
                </a:lnTo>
                <a:lnTo>
                  <a:pt x="595297" y="889421"/>
                </a:lnTo>
                <a:lnTo>
                  <a:pt x="624930" y="855993"/>
                </a:lnTo>
                <a:lnTo>
                  <a:pt x="655472" y="823377"/>
                </a:lnTo>
                <a:lnTo>
                  <a:pt x="686906" y="791593"/>
                </a:lnTo>
                <a:lnTo>
                  <a:pt x="719215" y="760662"/>
                </a:lnTo>
                <a:lnTo>
                  <a:pt x="752381" y="730605"/>
                </a:lnTo>
                <a:lnTo>
                  <a:pt x="786388" y="701444"/>
                </a:lnTo>
                <a:lnTo>
                  <a:pt x="821218" y="673198"/>
                </a:lnTo>
                <a:lnTo>
                  <a:pt x="856855" y="645890"/>
                </a:lnTo>
                <a:lnTo>
                  <a:pt x="893281" y="619539"/>
                </a:lnTo>
                <a:lnTo>
                  <a:pt x="930480" y="594167"/>
                </a:lnTo>
                <a:lnTo>
                  <a:pt x="968434" y="569794"/>
                </a:lnTo>
                <a:lnTo>
                  <a:pt x="1007126" y="546443"/>
                </a:lnTo>
                <a:lnTo>
                  <a:pt x="1046539" y="524132"/>
                </a:lnTo>
                <a:lnTo>
                  <a:pt x="1086656" y="502885"/>
                </a:lnTo>
                <a:lnTo>
                  <a:pt x="1127460" y="482720"/>
                </a:lnTo>
                <a:lnTo>
                  <a:pt x="1168934" y="463660"/>
                </a:lnTo>
                <a:lnTo>
                  <a:pt x="1211061" y="445725"/>
                </a:lnTo>
                <a:lnTo>
                  <a:pt x="1253824" y="428937"/>
                </a:lnTo>
                <a:lnTo>
                  <a:pt x="1297205" y="413315"/>
                </a:lnTo>
                <a:lnTo>
                  <a:pt x="1341188" y="398881"/>
                </a:lnTo>
                <a:lnTo>
                  <a:pt x="1385755" y="385656"/>
                </a:lnTo>
                <a:lnTo>
                  <a:pt x="1430890" y="373661"/>
                </a:lnTo>
                <a:lnTo>
                  <a:pt x="1476576" y="362917"/>
                </a:lnTo>
                <a:lnTo>
                  <a:pt x="1522794" y="353445"/>
                </a:lnTo>
                <a:lnTo>
                  <a:pt x="1569529" y="345265"/>
                </a:lnTo>
                <a:lnTo>
                  <a:pt x="1616763" y="338398"/>
                </a:lnTo>
                <a:lnTo>
                  <a:pt x="1664479" y="332866"/>
                </a:lnTo>
                <a:lnTo>
                  <a:pt x="1664479" y="465327"/>
                </a:lnTo>
                <a:lnTo>
                  <a:pt x="1828944" y="224789"/>
                </a:lnTo>
                <a:lnTo>
                  <a:pt x="1664606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8927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Цифровизация</a:t>
            </a:r>
            <a:r>
              <a:rPr kumimoji="0" lang="ru-RU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4.0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93" y="804946"/>
            <a:ext cx="3453489" cy="219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5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6597" y="144659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Цифровая трансформация 4.0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Введение в цифровую трансформацию – Дополнительное образование на  факультете ВМК МГ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08" y="980728"/>
            <a:ext cx="7789957" cy="521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33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6072" y="1722500"/>
            <a:ext cx="2087404" cy="600075"/>
            <a:chOff x="768095" y="1153667"/>
            <a:chExt cx="2783205" cy="800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8095" y="1153667"/>
              <a:ext cx="2782823" cy="8000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8447" y="1287779"/>
              <a:ext cx="1719071" cy="5989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7531" y="1193292"/>
              <a:ext cx="2663951" cy="682752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93139" y="1941196"/>
            <a:ext cx="648214" cy="21503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507867" y="1722500"/>
            <a:ext cx="2087404" cy="600075"/>
            <a:chOff x="4677155" y="1153667"/>
            <a:chExt cx="2783205" cy="8001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7155" y="1153667"/>
              <a:ext cx="2782823" cy="8000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46775" y="1287779"/>
              <a:ext cx="1295399" cy="5989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36592" y="1193292"/>
              <a:ext cx="2663951" cy="68275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112017" y="1891214"/>
            <a:ext cx="376809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tabLst>
                <a:tab pos="3119914" algn="l"/>
              </a:tabLst>
            </a:pPr>
            <a:r>
              <a:rPr sz="1350" spc="-113" dirty="0">
                <a:solidFill>
                  <a:srgbClr val="FFFFFF"/>
                </a:solidFill>
                <a:latin typeface="Cambria"/>
                <a:cs typeface="Cambria"/>
              </a:rPr>
              <a:t>Г</a:t>
            </a:r>
            <a:r>
              <a:rPr sz="1350" dirty="0">
                <a:solidFill>
                  <a:srgbClr val="FFFFFF"/>
                </a:solidFill>
                <a:latin typeface="Cambria"/>
                <a:cs typeface="Cambria"/>
              </a:rPr>
              <a:t>о</a:t>
            </a:r>
            <a:r>
              <a:rPr sz="1350" spc="-4" dirty="0">
                <a:solidFill>
                  <a:srgbClr val="FFFFFF"/>
                </a:solidFill>
                <a:latin typeface="Cambria"/>
                <a:cs typeface="Cambria"/>
              </a:rPr>
              <a:t>сп</a:t>
            </a:r>
            <a:r>
              <a:rPr sz="1350" dirty="0">
                <a:solidFill>
                  <a:srgbClr val="FFFFFF"/>
                </a:solidFill>
                <a:latin typeface="Cambria"/>
                <a:cs typeface="Cambria"/>
              </a:rPr>
              <a:t>ол</a:t>
            </a:r>
            <a:r>
              <a:rPr sz="1350" spc="-8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r>
              <a:rPr sz="1350" dirty="0">
                <a:solidFill>
                  <a:srgbClr val="FFFFFF"/>
                </a:solidFill>
                <a:latin typeface="Cambria"/>
                <a:cs typeface="Cambria"/>
              </a:rPr>
              <a:t>т</a:t>
            </a:r>
            <a:r>
              <a:rPr sz="1350" spc="-8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r>
              <a:rPr sz="1350" dirty="0">
                <a:solidFill>
                  <a:srgbClr val="FFFFFF"/>
                </a:solidFill>
                <a:latin typeface="Cambria"/>
                <a:cs typeface="Cambria"/>
              </a:rPr>
              <a:t>ка	От</a:t>
            </a:r>
            <a:r>
              <a:rPr sz="1350" spc="-8" dirty="0">
                <a:solidFill>
                  <a:srgbClr val="FFFFFF"/>
                </a:solidFill>
                <a:latin typeface="Cambria"/>
                <a:cs typeface="Cambria"/>
              </a:rPr>
              <a:t>р</a:t>
            </a:r>
            <a:r>
              <a:rPr sz="1350" spc="-4" dirty="0">
                <a:solidFill>
                  <a:srgbClr val="FFFFFF"/>
                </a:solidFill>
                <a:latin typeface="Cambria"/>
                <a:cs typeface="Cambria"/>
              </a:rPr>
              <a:t>ас</a:t>
            </a:r>
            <a:r>
              <a:rPr sz="1350" dirty="0">
                <a:solidFill>
                  <a:srgbClr val="FFFFFF"/>
                </a:solidFill>
                <a:latin typeface="Cambria"/>
                <a:cs typeface="Cambria"/>
              </a:rPr>
              <a:t>ль</a:t>
            </a:r>
            <a:endParaRPr sz="1350">
              <a:solidFill>
                <a:prstClr val="black"/>
              </a:solidFill>
              <a:latin typeface="Cambria"/>
              <a:cs typeface="Cambri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32485" y="1939770"/>
            <a:ext cx="648366" cy="215033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6399657" y="1736217"/>
            <a:ext cx="2087404" cy="601504"/>
            <a:chOff x="8532875" y="1171955"/>
            <a:chExt cx="2783205" cy="802005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32875" y="1171955"/>
              <a:ext cx="2782823" cy="80162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11995" y="1307591"/>
              <a:ext cx="1621535" cy="59893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92311" y="1211580"/>
              <a:ext cx="2663951" cy="68427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972180" y="1905544"/>
            <a:ext cx="940118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350" spc="-15" dirty="0">
                <a:solidFill>
                  <a:srgbClr val="FFFFFF"/>
                </a:solidFill>
                <a:latin typeface="Cambria"/>
                <a:cs typeface="Cambria"/>
              </a:rPr>
              <a:t>Управление</a:t>
            </a:r>
            <a:endParaRPr sz="1350">
              <a:solidFill>
                <a:prstClr val="black"/>
              </a:solidFill>
              <a:latin typeface="Cambria"/>
              <a:cs typeface="Cambri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363850" y="2307716"/>
            <a:ext cx="2376296" cy="3364992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3424528" y="2364986"/>
            <a:ext cx="2239804" cy="296379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24314" marR="255746" indent="-215265" defTabSz="685800">
              <a:spcBef>
                <a:spcPts val="71"/>
              </a:spcBef>
              <a:buFont typeface="Wingdings"/>
              <a:buChar char=""/>
              <a:tabLst>
                <a:tab pos="224790" algn="l"/>
              </a:tabLst>
            </a:pP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Создание</a:t>
            </a:r>
            <a:r>
              <a:rPr sz="1200" spc="8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8" dirty="0">
                <a:solidFill>
                  <a:srgbClr val="0D4569"/>
                </a:solidFill>
                <a:latin typeface="Cambria"/>
                <a:cs typeface="Cambria"/>
              </a:rPr>
              <a:t>условий</a:t>
            </a:r>
            <a:r>
              <a:rPr sz="1200" spc="11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0D4569"/>
                </a:solidFill>
                <a:latin typeface="Cambria"/>
                <a:cs typeface="Cambria"/>
              </a:rPr>
              <a:t>для </a:t>
            </a:r>
            <a:r>
              <a:rPr sz="1200" spc="4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8" dirty="0">
                <a:solidFill>
                  <a:srgbClr val="0D4569"/>
                </a:solidFill>
                <a:latin typeface="Cambria"/>
                <a:cs typeface="Cambria"/>
              </a:rPr>
              <a:t>снижения </a:t>
            </a: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себестоимости </a:t>
            </a:r>
            <a:r>
              <a:rPr sz="1200" spc="-255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8" dirty="0">
                <a:solidFill>
                  <a:srgbClr val="0D4569"/>
                </a:solidFill>
                <a:latin typeface="Cambria"/>
                <a:cs typeface="Cambria"/>
              </a:rPr>
              <a:t>продукции</a:t>
            </a:r>
            <a:r>
              <a:rPr sz="1200" spc="23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за</a:t>
            </a:r>
            <a:r>
              <a:rPr sz="1200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счет</a:t>
            </a:r>
            <a:endParaRPr sz="120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224314" marR="275273" defTabSz="685800"/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«цифровизации» </a:t>
            </a:r>
            <a:r>
              <a:rPr sz="1200" spc="-4" dirty="0" err="1">
                <a:solidFill>
                  <a:srgbClr val="0D4569"/>
                </a:solidFill>
                <a:latin typeface="Cambria"/>
                <a:cs typeface="Cambria"/>
              </a:rPr>
              <a:t>бизнес</a:t>
            </a: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- </a:t>
            </a:r>
            <a:r>
              <a:rPr sz="1200" spc="-255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dirty="0" err="1" smtClean="0">
                <a:solidFill>
                  <a:srgbClr val="0D4569"/>
                </a:solidFill>
                <a:latin typeface="Cambria"/>
                <a:cs typeface="Cambria"/>
              </a:rPr>
              <a:t>процессов</a:t>
            </a:r>
            <a:r>
              <a:rPr lang="ru-RU" sz="120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200" spc="-4" dirty="0" smtClean="0">
                <a:solidFill>
                  <a:srgbClr val="0D4569"/>
                </a:solidFill>
                <a:latin typeface="Cambria"/>
                <a:cs typeface="Cambria"/>
              </a:rPr>
              <a:t>в</a:t>
            </a:r>
            <a:r>
              <a:rPr sz="1200" spc="-19" dirty="0" smtClean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8" dirty="0">
                <a:solidFill>
                  <a:srgbClr val="0D4569"/>
                </a:solidFill>
                <a:latin typeface="Cambria"/>
                <a:cs typeface="Cambria"/>
              </a:rPr>
              <a:t>хозяйствах</a:t>
            </a:r>
            <a:endParaRPr sz="120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224314" marR="149543" indent="-215265" defTabSz="685800">
              <a:buFont typeface="Wingdings"/>
              <a:buChar char=""/>
              <a:tabLst>
                <a:tab pos="224790" algn="l"/>
              </a:tabLst>
            </a:pP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Создание </a:t>
            </a:r>
            <a:r>
              <a:rPr sz="1200" spc="-8" dirty="0">
                <a:solidFill>
                  <a:srgbClr val="0D4569"/>
                </a:solidFill>
                <a:latin typeface="Cambria"/>
                <a:cs typeface="Cambria"/>
              </a:rPr>
              <a:t>условий</a:t>
            </a: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 (среды) </a:t>
            </a:r>
            <a:r>
              <a:rPr sz="1200" spc="-255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4" dirty="0">
                <a:solidFill>
                  <a:srgbClr val="0D4569"/>
                </a:solidFill>
                <a:latin typeface="Cambria"/>
                <a:cs typeface="Cambria"/>
              </a:rPr>
              <a:t>для </a:t>
            </a: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повышения </a:t>
            </a:r>
            <a:r>
              <a:rPr sz="1200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прозрачности </a:t>
            </a:r>
            <a:r>
              <a:rPr sz="1200" spc="-8" dirty="0">
                <a:solidFill>
                  <a:srgbClr val="0D4569"/>
                </a:solidFill>
                <a:latin typeface="Cambria"/>
                <a:cs typeface="Cambria"/>
              </a:rPr>
              <a:t>агрорынков </a:t>
            </a:r>
            <a:r>
              <a:rPr sz="1200" spc="-255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4" dirty="0">
                <a:solidFill>
                  <a:srgbClr val="0D4569"/>
                </a:solidFill>
                <a:latin typeface="Cambria"/>
                <a:cs typeface="Cambria"/>
              </a:rPr>
              <a:t>для </a:t>
            </a:r>
            <a:r>
              <a:rPr sz="1200" spc="-8" dirty="0" err="1">
                <a:solidFill>
                  <a:srgbClr val="0D4569"/>
                </a:solidFill>
                <a:latin typeface="Cambria"/>
                <a:cs typeface="Cambria"/>
              </a:rPr>
              <a:t>хозяйств</a:t>
            </a:r>
            <a:r>
              <a:rPr sz="1200" spc="4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4" dirty="0" smtClean="0">
                <a:solidFill>
                  <a:srgbClr val="0D4569"/>
                </a:solidFill>
                <a:latin typeface="Cambria"/>
                <a:cs typeface="Cambria"/>
              </a:rPr>
              <a:t>и</a:t>
            </a:r>
            <a:r>
              <a:rPr lang="ru-RU" sz="1200" spc="-4" dirty="0" smtClean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8" dirty="0" err="1" smtClean="0">
                <a:solidFill>
                  <a:srgbClr val="0D4569"/>
                </a:solidFill>
                <a:latin typeface="Cambria"/>
                <a:cs typeface="Cambria"/>
              </a:rPr>
              <a:t>потребителей</a:t>
            </a:r>
            <a:endParaRPr sz="120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224314" marR="3810" indent="-215265" defTabSz="685800">
              <a:buFont typeface="Wingdings"/>
              <a:buChar char=""/>
              <a:tabLst>
                <a:tab pos="224790" algn="l"/>
              </a:tabLst>
            </a:pP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Предоставление </a:t>
            </a:r>
            <a:r>
              <a:rPr sz="1200" spc="-8" dirty="0">
                <a:solidFill>
                  <a:srgbClr val="0D4569"/>
                </a:solidFill>
                <a:latin typeface="Cambria"/>
                <a:cs typeface="Cambria"/>
              </a:rPr>
              <a:t>хозяйствам </a:t>
            </a: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 новых ИТ-возможностей </a:t>
            </a:r>
            <a:r>
              <a:rPr sz="1200" spc="4" dirty="0">
                <a:solidFill>
                  <a:srgbClr val="0D4569"/>
                </a:solidFill>
                <a:latin typeface="Cambria"/>
                <a:cs typeface="Cambria"/>
              </a:rPr>
              <a:t>для </a:t>
            </a:r>
            <a:r>
              <a:rPr sz="1200" spc="-259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повышения</a:t>
            </a:r>
            <a:r>
              <a:rPr sz="1200" spc="19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добавочной </a:t>
            </a:r>
            <a:r>
              <a:rPr sz="1200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стоимости</a:t>
            </a:r>
            <a:endParaRPr sz="120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224314" marR="136684" indent="-215265" defTabSz="685800">
              <a:buFont typeface="Wingdings"/>
              <a:buChar char=""/>
              <a:tabLst>
                <a:tab pos="224790" algn="l"/>
              </a:tabLst>
            </a:pP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Предоставление</a:t>
            </a:r>
            <a:r>
              <a:rPr sz="1200" spc="-56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8" dirty="0">
                <a:solidFill>
                  <a:srgbClr val="0D4569"/>
                </a:solidFill>
                <a:latin typeface="Cambria"/>
                <a:cs typeface="Cambria"/>
              </a:rPr>
              <a:t>открытых </a:t>
            </a:r>
            <a:r>
              <a:rPr sz="1200" spc="-255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8" dirty="0">
                <a:solidFill>
                  <a:srgbClr val="0D4569"/>
                </a:solidFill>
                <a:latin typeface="Cambria"/>
                <a:cs typeface="Cambria"/>
              </a:rPr>
              <a:t>данных</a:t>
            </a:r>
            <a:r>
              <a:rPr sz="1200" spc="15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8" dirty="0">
                <a:solidFill>
                  <a:srgbClr val="0D4569"/>
                </a:solidFill>
                <a:latin typeface="Cambria"/>
                <a:cs typeface="Cambria"/>
              </a:rPr>
              <a:t>разработчикам</a:t>
            </a:r>
            <a:endParaRPr sz="1200" dirty="0">
              <a:solidFill>
                <a:prstClr val="black"/>
              </a:solidFill>
              <a:latin typeface="Cambria"/>
              <a:cs typeface="Cambri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280786" y="2307716"/>
            <a:ext cx="2376296" cy="3364992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6339268" y="2362752"/>
            <a:ext cx="2209800" cy="277912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24314" marR="76676" indent="-215265" defTabSz="685800">
              <a:spcBef>
                <a:spcPts val="71"/>
              </a:spcBef>
              <a:buFont typeface="Wingdings"/>
              <a:buChar char=""/>
              <a:tabLst>
                <a:tab pos="224790" algn="l"/>
              </a:tabLst>
            </a:pPr>
            <a:r>
              <a:rPr sz="1200" spc="-8" dirty="0">
                <a:solidFill>
                  <a:srgbClr val="0D4569"/>
                </a:solidFill>
                <a:latin typeface="Cambria"/>
                <a:cs typeface="Cambria"/>
              </a:rPr>
              <a:t>Интеграция </a:t>
            </a: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 информационных </a:t>
            </a:r>
            <a:r>
              <a:rPr sz="1200" spc="-4" dirty="0" err="1">
                <a:solidFill>
                  <a:srgbClr val="0D4569"/>
                </a:solidFill>
                <a:latin typeface="Cambria"/>
                <a:cs typeface="Cambria"/>
              </a:rPr>
              <a:t>ресурсов</a:t>
            </a: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255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lang="ru-RU" sz="1200" spc="-8" dirty="0" smtClean="0">
                <a:solidFill>
                  <a:srgbClr val="0D4569"/>
                </a:solidFill>
                <a:latin typeface="Cambria"/>
                <a:cs typeface="Cambria"/>
              </a:rPr>
              <a:t>профильных министерств</a:t>
            </a:r>
            <a:r>
              <a:rPr sz="1200" spc="-4" dirty="0" smtClean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и</a:t>
            </a:r>
            <a:r>
              <a:rPr sz="1200" spc="4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регионов</a:t>
            </a:r>
            <a:endParaRPr sz="120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224314" marR="6668" indent="-215265" defTabSz="685800">
              <a:buFont typeface="Wingdings"/>
              <a:buChar char=""/>
              <a:tabLst>
                <a:tab pos="224790" algn="l"/>
              </a:tabLst>
            </a:pP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Предоставление </a:t>
            </a:r>
            <a:r>
              <a:rPr sz="1200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8" dirty="0">
                <a:solidFill>
                  <a:srgbClr val="0D4569"/>
                </a:solidFill>
                <a:latin typeface="Cambria"/>
                <a:cs typeface="Cambria"/>
              </a:rPr>
              <a:t>государственных</a:t>
            </a:r>
            <a:r>
              <a:rPr sz="1200" spc="-26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сервисов</a:t>
            </a:r>
            <a:r>
              <a:rPr sz="1200" spc="-30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и </a:t>
            </a:r>
            <a:r>
              <a:rPr sz="1200" spc="-255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8" dirty="0" err="1" smtClean="0">
                <a:solidFill>
                  <a:srgbClr val="0D4569"/>
                </a:solidFill>
                <a:latin typeface="Cambria"/>
                <a:cs typeface="Cambria"/>
              </a:rPr>
              <a:t>порталов</a:t>
            </a:r>
            <a:endParaRPr sz="120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224314" marR="50483" indent="-215265" defTabSz="685800">
              <a:buFont typeface="Wingdings"/>
              <a:buChar char=""/>
              <a:tabLst>
                <a:tab pos="224790" algn="l"/>
              </a:tabLst>
            </a:pP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Автоматизация </a:t>
            </a:r>
            <a:r>
              <a:rPr sz="1200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8" dirty="0">
                <a:solidFill>
                  <a:srgbClr val="0D4569"/>
                </a:solidFill>
                <a:latin typeface="Cambria"/>
                <a:cs typeface="Cambria"/>
              </a:rPr>
              <a:t>технологических</a:t>
            </a: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0D4569"/>
                </a:solidFill>
                <a:latin typeface="Cambria"/>
                <a:cs typeface="Cambria"/>
              </a:rPr>
              <a:t>процессов </a:t>
            </a:r>
            <a:r>
              <a:rPr sz="1200" spc="-251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в </a:t>
            </a:r>
            <a:r>
              <a:rPr sz="1200" spc="-8" dirty="0">
                <a:solidFill>
                  <a:srgbClr val="0D4569"/>
                </a:solidFill>
                <a:latin typeface="Cambria"/>
                <a:cs typeface="Cambria"/>
              </a:rPr>
              <a:t>Министерстве</a:t>
            </a:r>
            <a:endParaRPr sz="120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224314" marR="3810" indent="-215265" defTabSz="685800">
              <a:buFont typeface="Wingdings"/>
              <a:buChar char=""/>
              <a:tabLst>
                <a:tab pos="224790" algn="l"/>
              </a:tabLst>
            </a:pPr>
            <a:r>
              <a:rPr sz="1200" spc="-15" dirty="0">
                <a:solidFill>
                  <a:srgbClr val="0D4569"/>
                </a:solidFill>
                <a:latin typeface="Cambria"/>
                <a:cs typeface="Cambria"/>
              </a:rPr>
              <a:t>Переход</a:t>
            </a:r>
            <a:r>
              <a:rPr sz="1200" spc="-26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11" dirty="0">
                <a:solidFill>
                  <a:srgbClr val="0D4569"/>
                </a:solidFill>
                <a:latin typeface="Cambria"/>
                <a:cs typeface="Cambria"/>
              </a:rPr>
              <a:t>от</a:t>
            </a:r>
            <a:r>
              <a:rPr sz="1200" spc="-15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управления</a:t>
            </a:r>
            <a:r>
              <a:rPr sz="1200" spc="23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АПК </a:t>
            </a:r>
            <a:r>
              <a:rPr sz="1200" spc="-255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dirty="0" smtClean="0">
                <a:solidFill>
                  <a:srgbClr val="0D4569"/>
                </a:solidFill>
                <a:latin typeface="Cambria"/>
                <a:cs typeface="Cambria"/>
              </a:rPr>
              <a:t>РФ</a:t>
            </a:r>
            <a:r>
              <a:rPr lang="ru-RU" sz="120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200" spc="-4" dirty="0" smtClean="0">
                <a:solidFill>
                  <a:srgbClr val="0D4569"/>
                </a:solidFill>
                <a:latin typeface="Cambria"/>
                <a:cs typeface="Cambria"/>
              </a:rPr>
              <a:t>«в </a:t>
            </a:r>
            <a:r>
              <a:rPr sz="1200" spc="-8" dirty="0">
                <a:solidFill>
                  <a:srgbClr val="0D4569"/>
                </a:solidFill>
                <a:latin typeface="Cambria"/>
                <a:cs typeface="Cambria"/>
              </a:rPr>
              <a:t>режиме </a:t>
            </a:r>
            <a:r>
              <a:rPr sz="1200" spc="-8" dirty="0" err="1">
                <a:solidFill>
                  <a:srgbClr val="0D4569"/>
                </a:solidFill>
                <a:latin typeface="Cambria"/>
                <a:cs typeface="Cambria"/>
              </a:rPr>
              <a:t>пожарной</a:t>
            </a:r>
            <a:r>
              <a:rPr sz="1200" spc="-8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255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8" dirty="0" err="1" smtClean="0">
                <a:solidFill>
                  <a:srgbClr val="0D4569"/>
                </a:solidFill>
                <a:latin typeface="Cambria"/>
                <a:cs typeface="Cambria"/>
              </a:rPr>
              <a:t>команды</a:t>
            </a:r>
            <a:r>
              <a:rPr sz="1200" spc="-8" dirty="0" smtClean="0">
                <a:solidFill>
                  <a:srgbClr val="0D4569"/>
                </a:solidFill>
                <a:latin typeface="Cambria"/>
                <a:cs typeface="Cambria"/>
              </a:rPr>
              <a:t>»</a:t>
            </a:r>
            <a:r>
              <a:rPr lang="ru-RU" sz="120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200" spc="-4" dirty="0" smtClean="0">
                <a:solidFill>
                  <a:srgbClr val="0D4569"/>
                </a:solidFill>
                <a:latin typeface="Cambria"/>
                <a:cs typeface="Cambria"/>
              </a:rPr>
              <a:t>к</a:t>
            </a:r>
            <a:r>
              <a:rPr sz="1200" spc="-15" dirty="0" smtClean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управлению</a:t>
            </a:r>
            <a:r>
              <a:rPr sz="1200" spc="19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на основе </a:t>
            </a:r>
            <a:r>
              <a:rPr sz="1200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8" dirty="0">
                <a:solidFill>
                  <a:srgbClr val="0D4569"/>
                </a:solidFill>
                <a:latin typeface="Cambria"/>
                <a:cs typeface="Cambria"/>
              </a:rPr>
              <a:t>планирования</a:t>
            </a:r>
            <a:r>
              <a:rPr sz="1200" spc="41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и </a:t>
            </a:r>
            <a:r>
              <a:rPr sz="1200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прогнозирования</a:t>
            </a:r>
            <a:r>
              <a:rPr sz="1200" spc="-15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рисков</a:t>
            </a:r>
            <a:endParaRPr sz="1200" dirty="0">
              <a:solidFill>
                <a:prstClr val="black"/>
              </a:solidFill>
              <a:latin typeface="Cambria"/>
              <a:cs typeface="Cambria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46913" y="2307716"/>
            <a:ext cx="2376296" cy="3364992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506384" y="2363817"/>
            <a:ext cx="2183606" cy="204046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24314" marR="157163" indent="-215265" defTabSz="685800">
              <a:spcBef>
                <a:spcPts val="71"/>
              </a:spcBef>
              <a:buFont typeface="Wingdings"/>
              <a:buChar char=""/>
              <a:tabLst>
                <a:tab pos="224790" algn="l"/>
              </a:tabLst>
            </a:pPr>
            <a:r>
              <a:rPr sz="1200" spc="-15" dirty="0">
                <a:solidFill>
                  <a:srgbClr val="0D4569"/>
                </a:solidFill>
                <a:latin typeface="Cambria"/>
                <a:cs typeface="Cambria"/>
              </a:rPr>
              <a:t>Переход</a:t>
            </a:r>
            <a:r>
              <a:rPr sz="1200" spc="-19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к</a:t>
            </a:r>
            <a:r>
              <a:rPr sz="1200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новому </a:t>
            </a:r>
            <a:r>
              <a:rPr sz="1200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8" dirty="0">
                <a:solidFill>
                  <a:srgbClr val="0D4569"/>
                </a:solidFill>
                <a:latin typeface="Cambria"/>
                <a:cs typeface="Cambria"/>
              </a:rPr>
              <a:t>технологическому </a:t>
            </a:r>
            <a:r>
              <a:rPr sz="1200" dirty="0">
                <a:solidFill>
                  <a:srgbClr val="0D4569"/>
                </a:solidFill>
                <a:latin typeface="Cambria"/>
                <a:cs typeface="Cambria"/>
              </a:rPr>
              <a:t>укладу </a:t>
            </a:r>
            <a:r>
              <a:rPr sz="1200" spc="-255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(«Цифровая экономика»)</a:t>
            </a:r>
            <a:endParaRPr sz="1200">
              <a:solidFill>
                <a:prstClr val="black"/>
              </a:solidFill>
              <a:latin typeface="Cambria"/>
              <a:cs typeface="Cambria"/>
            </a:endParaRPr>
          </a:p>
          <a:p>
            <a:pPr marL="224314" marR="226219" indent="-215265" algn="just" defTabSz="685800">
              <a:buFont typeface="Wingdings"/>
              <a:buChar char=""/>
              <a:tabLst>
                <a:tab pos="224790" algn="l"/>
              </a:tabLst>
            </a:pP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Повышение </a:t>
            </a:r>
            <a:r>
              <a:rPr sz="1200" spc="-8" dirty="0">
                <a:solidFill>
                  <a:srgbClr val="0D4569"/>
                </a:solidFill>
                <a:latin typeface="Cambria"/>
                <a:cs typeface="Cambria"/>
              </a:rPr>
              <a:t>экспортного </a:t>
            </a:r>
            <a:r>
              <a:rPr sz="1200" spc="-255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8" dirty="0">
                <a:solidFill>
                  <a:srgbClr val="0D4569"/>
                </a:solidFill>
                <a:latin typeface="Cambria"/>
                <a:cs typeface="Cambria"/>
              </a:rPr>
              <a:t>потенциала</a:t>
            </a: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 российской </a:t>
            </a:r>
            <a:r>
              <a:rPr sz="1200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8" dirty="0">
                <a:solidFill>
                  <a:srgbClr val="0D4569"/>
                </a:solidFill>
                <a:latin typeface="Cambria"/>
                <a:cs typeface="Cambria"/>
              </a:rPr>
              <a:t>сельхозпродукции</a:t>
            </a:r>
            <a:endParaRPr sz="1200">
              <a:solidFill>
                <a:prstClr val="black"/>
              </a:solidFill>
              <a:latin typeface="Cambria"/>
              <a:cs typeface="Cambria"/>
            </a:endParaRPr>
          </a:p>
          <a:p>
            <a:pPr marL="224314" marR="3810" indent="-215265" defTabSz="685800">
              <a:buFont typeface="Wingdings"/>
              <a:buChar char=""/>
              <a:tabLst>
                <a:tab pos="224790" algn="l"/>
              </a:tabLst>
            </a:pP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Повышение</a:t>
            </a:r>
            <a:r>
              <a:rPr sz="1200" spc="-41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эффективности </a:t>
            </a:r>
            <a:r>
              <a:rPr sz="1200" spc="-255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использования</a:t>
            </a:r>
            <a:r>
              <a:rPr sz="1200" spc="30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8" dirty="0">
                <a:solidFill>
                  <a:srgbClr val="0D4569"/>
                </a:solidFill>
                <a:latin typeface="Cambria"/>
                <a:cs typeface="Cambria"/>
              </a:rPr>
              <a:t>земельных </a:t>
            </a: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 ресурсов</a:t>
            </a:r>
            <a:endParaRPr sz="1200">
              <a:solidFill>
                <a:prstClr val="black"/>
              </a:solidFill>
              <a:latin typeface="Cambria"/>
              <a:cs typeface="Cambria"/>
            </a:endParaRPr>
          </a:p>
          <a:p>
            <a:pPr marL="224314" marR="284798" indent="-215265" defTabSz="685800">
              <a:buFont typeface="Wingdings"/>
              <a:buChar char=""/>
              <a:tabLst>
                <a:tab pos="224790" algn="l"/>
              </a:tabLst>
            </a:pP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Повышение </a:t>
            </a:r>
            <a:r>
              <a:rPr sz="1200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налогооблагаемой</a:t>
            </a:r>
            <a:r>
              <a:rPr sz="1200" spc="-11" dirty="0">
                <a:solidFill>
                  <a:srgbClr val="0D4569"/>
                </a:solidFill>
                <a:latin typeface="Cambria"/>
                <a:cs typeface="Cambria"/>
              </a:rPr>
              <a:t> </a:t>
            </a:r>
            <a:r>
              <a:rPr sz="1200" spc="-4" dirty="0">
                <a:solidFill>
                  <a:srgbClr val="0D4569"/>
                </a:solidFill>
                <a:latin typeface="Cambria"/>
                <a:cs typeface="Cambria"/>
              </a:rPr>
              <a:t>базы</a:t>
            </a:r>
            <a:endParaRPr sz="12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18927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kern="0" dirty="0">
                <a:solidFill>
                  <a:srgbClr val="002060"/>
                </a:solidFill>
              </a:rPr>
              <a:t>Стратегические ориентиры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5500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8927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kern="0" dirty="0" smtClean="0">
                <a:solidFill>
                  <a:srgbClr val="002060"/>
                </a:solidFill>
              </a:rPr>
              <a:t>Задачи цифровой трансформации 4.0 в АПК</a:t>
            </a:r>
            <a:endParaRPr lang="ru-RU" sz="3200" b="1" kern="0" dirty="0">
              <a:solidFill>
                <a:srgbClr val="002060"/>
              </a:solidFill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107504" y="1396850"/>
            <a:ext cx="4198144" cy="467756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23838" marR="41910" indent="-214789" algn="just" defTabSz="685800">
              <a:spcBef>
                <a:spcPts val="75"/>
              </a:spcBef>
              <a:buFont typeface="Wingdings"/>
              <a:buChar char=""/>
              <a:tabLst>
                <a:tab pos="224314" algn="l"/>
              </a:tabLst>
            </a:pPr>
            <a:r>
              <a:rPr lang="ru-RU" sz="1200" spc="-4" dirty="0" err="1">
                <a:cs typeface="Microsoft Sans Serif"/>
              </a:rPr>
              <a:t>Цифровизация</a:t>
            </a:r>
            <a:r>
              <a:rPr lang="ru-RU" sz="1200" spc="-4" dirty="0">
                <a:cs typeface="Microsoft Sans Serif"/>
              </a:rPr>
              <a:t> и интеграция всех цепочек создания стоимости, продуктов и услуг. </a:t>
            </a:r>
            <a:r>
              <a:rPr lang="ru-RU" sz="1200" spc="-4" dirty="0" smtClean="0">
                <a:cs typeface="Microsoft Sans Serif"/>
              </a:rPr>
              <a:t>Все </a:t>
            </a:r>
            <a:r>
              <a:rPr lang="ru-RU" sz="1200" spc="-4" dirty="0">
                <a:cs typeface="Microsoft Sans Serif"/>
              </a:rPr>
              <a:t>данные об операционных процессах, их эффективности, управлении качеством и операционном планировании должны быть доступны в режиме реального времени в едином информационном пространстве. </a:t>
            </a:r>
          </a:p>
          <a:p>
            <a:pPr marL="223838" marR="41910" indent="-214789" algn="just" defTabSz="685800">
              <a:spcBef>
                <a:spcPts val="75"/>
              </a:spcBef>
              <a:buFont typeface="Wingdings"/>
              <a:buChar char=""/>
              <a:tabLst>
                <a:tab pos="224314" algn="l"/>
              </a:tabLst>
            </a:pPr>
            <a:r>
              <a:rPr lang="ru-RU" sz="1200" spc="-4" dirty="0">
                <a:cs typeface="Microsoft Sans Serif"/>
              </a:rPr>
              <a:t>Построение цифровых бизнес-моделей взаимодействия с потребителями. Использование цифровых платформ позволяет упростить взаимодействие с клиентами, предоставляя им комплексные цифровые решения в рамках одной цифровой экосистемы. </a:t>
            </a:r>
          </a:p>
          <a:p>
            <a:pPr marL="223838" marR="41910" indent="-214789" algn="just" defTabSz="685800">
              <a:spcBef>
                <a:spcPts val="75"/>
              </a:spcBef>
              <a:buFont typeface="Wingdings"/>
              <a:buChar char=""/>
              <a:tabLst>
                <a:tab pos="224314" algn="l"/>
              </a:tabLst>
            </a:pPr>
            <a:r>
              <a:rPr lang="ru-RU" sz="1200" spc="-4" dirty="0">
                <a:cs typeface="Microsoft Sans Serif"/>
              </a:rPr>
              <a:t>Повышение производительности промышленных предприятий. </a:t>
            </a:r>
            <a:r>
              <a:rPr lang="ru-RU" sz="1200" spc="-4" dirty="0" smtClean="0">
                <a:cs typeface="Microsoft Sans Serif"/>
              </a:rPr>
              <a:t>Это </a:t>
            </a:r>
            <a:r>
              <a:rPr lang="ru-RU" sz="1200" spc="-4" dirty="0">
                <a:cs typeface="Microsoft Sans Serif"/>
              </a:rPr>
              <a:t>достигается за счёт внедрения квантовых систем, которые меняют природу информации и преодолевают ограничения по скорости передачи данных. </a:t>
            </a:r>
          </a:p>
          <a:p>
            <a:pPr marL="223838" marR="41910" indent="-214789" algn="just" defTabSz="685800">
              <a:spcBef>
                <a:spcPts val="75"/>
              </a:spcBef>
              <a:buFont typeface="Wingdings"/>
              <a:buChar char=""/>
              <a:tabLst>
                <a:tab pos="224314" algn="l"/>
              </a:tabLst>
            </a:pPr>
            <a:r>
              <a:rPr lang="ru-RU" sz="1200" spc="-4" dirty="0">
                <a:cs typeface="Microsoft Sans Serif"/>
              </a:rPr>
              <a:t>Обеспечение цифрового доверия. По мере расширения цифровых экосистем важно установить высокий уровень цифрового доверия потребителей, сотрудников и </a:t>
            </a:r>
            <a:r>
              <a:rPr lang="ru-RU" sz="1200" spc="-4" dirty="0" err="1">
                <a:cs typeface="Microsoft Sans Serif"/>
              </a:rPr>
              <a:t>стейкхолдеров</a:t>
            </a:r>
            <a:r>
              <a:rPr lang="ru-RU" sz="1200" spc="-4" dirty="0">
                <a:cs typeface="Microsoft Sans Serif"/>
              </a:rPr>
              <a:t>. Для этого нужна надёжная система управления рисками и обеспечения целостности и безопасности данных. </a:t>
            </a:r>
          </a:p>
          <a:p>
            <a:pPr marL="223838" marR="41910" indent="-214789" algn="just" defTabSz="685800">
              <a:spcBef>
                <a:spcPts val="75"/>
              </a:spcBef>
              <a:buFont typeface="Wingdings"/>
              <a:buChar char=""/>
              <a:tabLst>
                <a:tab pos="224314" algn="l"/>
              </a:tabLst>
            </a:pPr>
            <a:r>
              <a:rPr lang="ru-RU" sz="1200" spc="-4" dirty="0">
                <a:cs typeface="Microsoft Sans Serif"/>
              </a:rPr>
              <a:t>Формирование цифровой культуры и обучение цифровым навыкам сотрудников и потребителей. Это требует изменения организационной культуры предприятий и стиля руководства.</a:t>
            </a:r>
            <a:endParaRPr sz="1200" dirty="0">
              <a:cs typeface="Microsoft Sans Serif"/>
            </a:endParaRPr>
          </a:p>
        </p:txBody>
      </p:sp>
      <p:sp>
        <p:nvSpPr>
          <p:cNvPr id="10" name="object 4"/>
          <p:cNvSpPr txBox="1">
            <a:spLocks/>
          </p:cNvSpPr>
          <p:nvPr/>
        </p:nvSpPr>
        <p:spPr>
          <a:xfrm>
            <a:off x="230729" y="1052736"/>
            <a:ext cx="3951693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>
              <a:defRPr sz="2400" b="1" i="0">
                <a:solidFill>
                  <a:srgbClr val="001F5F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301466" marR="3810" indent="-292418" algn="ctr">
              <a:spcBef>
                <a:spcPts val="75"/>
              </a:spcBef>
            </a:pPr>
            <a:r>
              <a:rPr lang="ru-RU" sz="1350" kern="0" spc="-11" dirty="0" smtClean="0"/>
              <a:t>Основные задачи цифровой трансформации 4.0</a:t>
            </a:r>
            <a:endParaRPr lang="ru-RU" sz="1350" kern="0" dirty="0"/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4644008" y="1052735"/>
            <a:ext cx="3951693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>
              <a:defRPr sz="2400" b="1" i="0">
                <a:solidFill>
                  <a:srgbClr val="001F5F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301466" marR="3810" indent="-292418" algn="ctr">
              <a:spcBef>
                <a:spcPts val="75"/>
              </a:spcBef>
            </a:pPr>
            <a:r>
              <a:rPr lang="ru-RU" sz="1350" kern="0" spc="-11" dirty="0" smtClean="0"/>
              <a:t>Подзадачи цифровой трансформации 4.0</a:t>
            </a:r>
            <a:endParaRPr lang="ru-RU" sz="1350" kern="0" dirty="0"/>
          </a:p>
        </p:txBody>
      </p:sp>
      <p:sp>
        <p:nvSpPr>
          <p:cNvPr id="14" name="object 4"/>
          <p:cNvSpPr txBox="1"/>
          <p:nvPr/>
        </p:nvSpPr>
        <p:spPr>
          <a:xfrm>
            <a:off x="4572000" y="1270102"/>
            <a:ext cx="4464496" cy="5388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4790" indent="-177800">
              <a:spcBef>
                <a:spcPts val="105"/>
              </a:spcBef>
              <a:buClr>
                <a:srgbClr val="253171"/>
              </a:buClr>
              <a:buFontTx/>
              <a:buChar char="•"/>
              <a:tabLst>
                <a:tab pos="191770" algn="l"/>
                <a:tab pos="192405" algn="l"/>
              </a:tabLst>
            </a:pPr>
            <a:r>
              <a:rPr sz="1100" b="1" dirty="0" err="1" smtClean="0">
                <a:solidFill>
                  <a:prstClr val="black"/>
                </a:solidFill>
                <a:cs typeface="Trebuchet MS"/>
              </a:rPr>
              <a:t>Переход</a:t>
            </a:r>
            <a:r>
              <a:rPr sz="1100" dirty="0" smtClean="0">
                <a:solidFill>
                  <a:prstClr val="black"/>
                </a:solidFill>
                <a:cs typeface="Trebuchet MS"/>
              </a:rPr>
              <a:t> </a:t>
            </a:r>
            <a:r>
              <a:rPr sz="1100" b="1" dirty="0">
                <a:solidFill>
                  <a:prstClr val="black"/>
                </a:solidFill>
                <a:cs typeface="Trebuchet MS"/>
              </a:rPr>
              <a:t>к </a:t>
            </a:r>
            <a:r>
              <a:rPr sz="1100" b="1" dirty="0" err="1" smtClean="0">
                <a:solidFill>
                  <a:prstClr val="black"/>
                </a:solidFill>
                <a:cs typeface="Trebuchet MS"/>
              </a:rPr>
              <a:t>цифровому</a:t>
            </a:r>
            <a:r>
              <a:rPr sz="1100" dirty="0" smtClean="0">
                <a:solidFill>
                  <a:prstClr val="black"/>
                </a:solidFill>
                <a:cs typeface="Trebuchet MS"/>
              </a:rPr>
              <a:t> </a:t>
            </a:r>
            <a:r>
              <a:rPr sz="1100" dirty="0">
                <a:solidFill>
                  <a:prstClr val="black"/>
                </a:solidFill>
                <a:cs typeface="Trebuchet MS"/>
              </a:rPr>
              <a:t>точному земледелию, активному использованию  цифровых технологий для повышения производительности труда</a:t>
            </a:r>
          </a:p>
          <a:p>
            <a:pPr marL="12700" marR="31115" indent="-177800">
              <a:spcBef>
                <a:spcPts val="105"/>
              </a:spcBef>
              <a:buClr>
                <a:srgbClr val="253171"/>
              </a:buClr>
              <a:buFontTx/>
              <a:buChar char="•"/>
              <a:tabLst>
                <a:tab pos="191770" algn="l"/>
                <a:tab pos="192405" algn="l"/>
              </a:tabLst>
            </a:pPr>
            <a:r>
              <a:rPr sz="1100" b="1" dirty="0">
                <a:solidFill>
                  <a:prstClr val="black"/>
                </a:solidFill>
                <a:cs typeface="Trebuchet MS"/>
              </a:rPr>
              <a:t>Интеграция</a:t>
            </a:r>
            <a:r>
              <a:rPr sz="1100" dirty="0">
                <a:solidFill>
                  <a:prstClr val="black"/>
                </a:solidFill>
                <a:cs typeface="Trebuchet MS"/>
              </a:rPr>
              <a:t> </a:t>
            </a:r>
            <a:r>
              <a:rPr sz="1100" b="1" dirty="0">
                <a:solidFill>
                  <a:prstClr val="black"/>
                </a:solidFill>
                <a:cs typeface="Trebuchet MS"/>
              </a:rPr>
              <a:t>потоков</a:t>
            </a:r>
            <a:r>
              <a:rPr sz="1100" dirty="0">
                <a:solidFill>
                  <a:prstClr val="black"/>
                </a:solidFill>
                <a:cs typeface="Trebuchet MS"/>
              </a:rPr>
              <a:t> объективных данных сельхозпроизводителей и государственных данных в  платформу ЦСХ для обеспечения глобального планирования в отрасли и предоставления точных  рекомендаций участникам рынка, в том числе с использованием ИИ</a:t>
            </a:r>
          </a:p>
          <a:p>
            <a:pPr marL="12700" marR="226695" indent="-177800">
              <a:spcBef>
                <a:spcPts val="105"/>
              </a:spcBef>
              <a:buClr>
                <a:srgbClr val="253171"/>
              </a:buClr>
              <a:buFontTx/>
              <a:buChar char="•"/>
              <a:tabLst>
                <a:tab pos="191770" algn="l"/>
                <a:tab pos="192405" algn="l"/>
              </a:tabLst>
            </a:pPr>
            <a:r>
              <a:rPr sz="1100" b="1" dirty="0">
                <a:solidFill>
                  <a:prstClr val="black"/>
                </a:solidFill>
                <a:cs typeface="Trebuchet MS"/>
              </a:rPr>
              <a:t>Интеграция функционала </a:t>
            </a:r>
            <a:r>
              <a:rPr sz="1100" dirty="0">
                <a:solidFill>
                  <a:prstClr val="black"/>
                </a:solidFill>
                <a:cs typeface="Trebuchet MS"/>
              </a:rPr>
              <a:t>платформы ЦСХ, обеспечивающей доступ сельскохозяйственных  товаропроизводителей к государственным, банковским и страховым продуктам (совместно с  Минэкономразвития)</a:t>
            </a:r>
          </a:p>
          <a:p>
            <a:pPr marL="12700" indent="-177800">
              <a:spcBef>
                <a:spcPts val="105"/>
              </a:spcBef>
              <a:buClr>
                <a:srgbClr val="253171"/>
              </a:buClr>
              <a:buFontTx/>
              <a:buChar char="•"/>
              <a:tabLst>
                <a:tab pos="191770" algn="l"/>
                <a:tab pos="192405" algn="l"/>
              </a:tabLst>
            </a:pPr>
            <a:r>
              <a:rPr sz="1100" b="1" dirty="0">
                <a:solidFill>
                  <a:prstClr val="black"/>
                </a:solidFill>
                <a:cs typeface="Trebuchet MS"/>
              </a:rPr>
              <a:t>Формирование механизмов и мер поддержки </a:t>
            </a:r>
            <a:r>
              <a:rPr sz="1100" dirty="0">
                <a:solidFill>
                  <a:prstClr val="black"/>
                </a:solidFill>
                <a:cs typeface="Trebuchet MS"/>
              </a:rPr>
              <a:t>для внедрения цифровых в сельском хозяйстве</a:t>
            </a:r>
          </a:p>
          <a:p>
            <a:pPr marL="12700" marR="902335" indent="-177800">
              <a:spcBef>
                <a:spcPts val="105"/>
              </a:spcBef>
              <a:buClr>
                <a:srgbClr val="253171"/>
              </a:buClr>
              <a:buFontTx/>
              <a:buChar char="•"/>
              <a:tabLst>
                <a:tab pos="191770" algn="l"/>
                <a:tab pos="192405" algn="l"/>
              </a:tabLst>
            </a:pPr>
            <a:r>
              <a:rPr sz="1100" b="1" dirty="0">
                <a:solidFill>
                  <a:prstClr val="black"/>
                </a:solidFill>
                <a:cs typeface="Trebuchet MS"/>
              </a:rPr>
              <a:t>Обеспечение прослеживаемости </a:t>
            </a:r>
            <a:r>
              <a:rPr sz="1100" dirty="0">
                <a:solidFill>
                  <a:prstClr val="black"/>
                </a:solidFill>
                <a:cs typeface="Trebuchet MS"/>
              </a:rPr>
              <a:t>сельскохозяйственной продукции (метки, чипы,  идентификаторы, технологии, устройства, системы)</a:t>
            </a:r>
          </a:p>
          <a:p>
            <a:pPr marL="12700" marR="297180" indent="-177800">
              <a:spcBef>
                <a:spcPts val="105"/>
              </a:spcBef>
              <a:buClr>
                <a:srgbClr val="253171"/>
              </a:buClr>
              <a:buFontTx/>
              <a:buChar char="•"/>
              <a:tabLst>
                <a:tab pos="191770" algn="l"/>
                <a:tab pos="192405" algn="l"/>
              </a:tabLst>
            </a:pPr>
            <a:r>
              <a:rPr sz="1100" b="1" dirty="0">
                <a:solidFill>
                  <a:prstClr val="black"/>
                </a:solidFill>
                <a:cs typeface="Trebuchet MS"/>
              </a:rPr>
              <a:t>Стимулирование</a:t>
            </a:r>
            <a:r>
              <a:rPr sz="1100" dirty="0">
                <a:solidFill>
                  <a:prstClr val="black"/>
                </a:solidFill>
                <a:cs typeface="Trebuchet MS"/>
              </a:rPr>
              <a:t> отечественной разработки и обеспечение доступа к различным цифровым  открытым платформам (цифровое поле, стадо, управление техникой, теплицами итд)</a:t>
            </a:r>
          </a:p>
          <a:p>
            <a:pPr marL="12700" marR="326390" indent="-177800">
              <a:spcBef>
                <a:spcPts val="105"/>
              </a:spcBef>
              <a:buClr>
                <a:srgbClr val="253171"/>
              </a:buClr>
              <a:buFontTx/>
              <a:buChar char="•"/>
              <a:tabLst>
                <a:tab pos="191770" algn="l"/>
                <a:tab pos="192405" algn="l"/>
              </a:tabLst>
            </a:pPr>
            <a:r>
              <a:rPr sz="1100" b="1" dirty="0">
                <a:solidFill>
                  <a:prstClr val="black"/>
                </a:solidFill>
                <a:cs typeface="Trebuchet MS"/>
              </a:rPr>
              <a:t>Предоставление пакета</a:t>
            </a:r>
            <a:r>
              <a:rPr sz="1100" dirty="0">
                <a:solidFill>
                  <a:prstClr val="black"/>
                </a:solidFill>
                <a:cs typeface="Trebuchet MS"/>
              </a:rPr>
              <a:t> персональных (матрицы) технологических решений для участников  рынка</a:t>
            </a:r>
          </a:p>
          <a:p>
            <a:pPr marL="12700" indent="-177800">
              <a:spcBef>
                <a:spcPts val="105"/>
              </a:spcBef>
              <a:buClr>
                <a:srgbClr val="253171"/>
              </a:buClr>
              <a:buFontTx/>
              <a:buChar char="•"/>
              <a:tabLst>
                <a:tab pos="191770" algn="l"/>
                <a:tab pos="192405" algn="l"/>
              </a:tabLst>
            </a:pPr>
            <a:r>
              <a:rPr sz="1100" b="1" dirty="0">
                <a:solidFill>
                  <a:prstClr val="black"/>
                </a:solidFill>
                <a:cs typeface="Trebuchet MS"/>
              </a:rPr>
              <a:t>Внедрение</a:t>
            </a:r>
            <a:r>
              <a:rPr sz="1100" dirty="0">
                <a:solidFill>
                  <a:prstClr val="black"/>
                </a:solidFill>
                <a:cs typeface="Trebuchet MS"/>
              </a:rPr>
              <a:t> торговых онлайн-платформ и систем для продвижения с\х продукции</a:t>
            </a:r>
          </a:p>
          <a:p>
            <a:pPr marL="12700" marR="291465" indent="-177800">
              <a:spcBef>
                <a:spcPts val="105"/>
              </a:spcBef>
              <a:buClr>
                <a:srgbClr val="253171"/>
              </a:buClr>
              <a:buFontTx/>
              <a:buChar char="•"/>
              <a:tabLst>
                <a:tab pos="191770" algn="l"/>
                <a:tab pos="192405" algn="l"/>
              </a:tabLst>
            </a:pPr>
            <a:r>
              <a:rPr sz="1100" b="1" dirty="0">
                <a:solidFill>
                  <a:prstClr val="black"/>
                </a:solidFill>
                <a:cs typeface="Trebuchet MS"/>
              </a:rPr>
              <a:t>Формирование предложений </a:t>
            </a:r>
            <a:r>
              <a:rPr sz="1100" dirty="0">
                <a:solidFill>
                  <a:prstClr val="black"/>
                </a:solidFill>
                <a:cs typeface="Trebuchet MS"/>
              </a:rPr>
              <a:t>по корректировке нормативно-правовых актов и нормативно-  технических требований для перехода в цифру</a:t>
            </a:r>
          </a:p>
          <a:p>
            <a:pPr marL="12700" indent="-177800">
              <a:spcBef>
                <a:spcPts val="105"/>
              </a:spcBef>
              <a:buClr>
                <a:srgbClr val="253171"/>
              </a:buClr>
              <a:buFontTx/>
              <a:buChar char="•"/>
              <a:tabLst>
                <a:tab pos="191770" algn="l"/>
                <a:tab pos="192405" algn="l"/>
              </a:tabLst>
            </a:pPr>
            <a:r>
              <a:rPr sz="1100" b="1" dirty="0">
                <a:solidFill>
                  <a:prstClr val="black"/>
                </a:solidFill>
                <a:cs typeface="Trebuchet MS"/>
              </a:rPr>
              <a:t>Формирование учебно-методических комплексов </a:t>
            </a:r>
            <a:r>
              <a:rPr sz="1100" dirty="0">
                <a:solidFill>
                  <a:prstClr val="black"/>
                </a:solidFill>
                <a:cs typeface="Trebuchet MS"/>
              </a:rPr>
              <a:t>(стандарты, методики программы ) обучения</a:t>
            </a:r>
          </a:p>
          <a:p>
            <a:pPr marL="12700" marR="5080" indent="-177800">
              <a:spcBef>
                <a:spcPts val="105"/>
              </a:spcBef>
              <a:buClr>
                <a:srgbClr val="253171"/>
              </a:buClr>
              <a:buFontTx/>
              <a:buChar char="•"/>
              <a:tabLst>
                <a:tab pos="191770" algn="l"/>
                <a:tab pos="192405" algn="l"/>
              </a:tabLst>
            </a:pPr>
            <a:r>
              <a:rPr sz="1100" b="1" dirty="0">
                <a:solidFill>
                  <a:prstClr val="black"/>
                </a:solidFill>
                <a:cs typeface="Trebuchet MS"/>
              </a:rPr>
              <a:t>Обеспечение совместимости процессов и стандартов </a:t>
            </a:r>
            <a:r>
              <a:rPr sz="1100" dirty="0">
                <a:solidFill>
                  <a:prstClr val="black"/>
                </a:solidFill>
                <a:cs typeface="Trebuchet MS"/>
              </a:rPr>
              <a:t>производства продукции с общемировыми  для выхода России на лидирующие позиции как экспортера сельхозпродукции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255631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841641" y="1988840"/>
            <a:ext cx="4834815" cy="372345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23838" algn="just" defTabSz="685800">
              <a:spcBef>
                <a:spcPts val="75"/>
              </a:spcBef>
              <a:buFont typeface="Wingdings"/>
              <a:buChar char=""/>
              <a:tabLst>
                <a:tab pos="5024438" algn="l"/>
              </a:tabLst>
            </a:pPr>
            <a:r>
              <a:rPr sz="1400" dirty="0">
                <a:latin typeface="Calibri"/>
                <a:cs typeface="Calibri"/>
              </a:rPr>
              <a:t>высокий</a:t>
            </a:r>
            <a:r>
              <a:rPr sz="1400" spc="-23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уровень</a:t>
            </a:r>
            <a:r>
              <a:rPr sz="1400" spc="-11" dirty="0">
                <a:latin typeface="Calibri"/>
                <a:cs typeface="Calibri"/>
              </a:rPr>
              <a:t> </a:t>
            </a:r>
            <a:r>
              <a:rPr sz="1400" spc="-4" dirty="0">
                <a:latin typeface="Calibri"/>
                <a:cs typeface="Calibri"/>
              </a:rPr>
              <a:t>дефицита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8" dirty="0" err="1">
                <a:latin typeface="Calibri"/>
                <a:cs typeface="Calibri"/>
              </a:rPr>
              <a:t>рынке</a:t>
            </a:r>
            <a:r>
              <a:rPr sz="1400" spc="-11" dirty="0">
                <a:latin typeface="Calibri"/>
                <a:cs typeface="Calibri"/>
              </a:rPr>
              <a:t> </a:t>
            </a:r>
            <a:r>
              <a:rPr sz="1400" spc="-15" dirty="0" err="1" smtClean="0">
                <a:latin typeface="Calibri"/>
                <a:cs typeface="Calibri"/>
              </a:rPr>
              <a:t>труда</a:t>
            </a:r>
            <a:r>
              <a:rPr lang="ru-RU" sz="1400" dirty="0">
                <a:latin typeface="Calibri"/>
                <a:cs typeface="Calibri"/>
              </a:rPr>
              <a:t> </a:t>
            </a:r>
            <a:r>
              <a:rPr sz="1400" spc="-4" dirty="0" err="1" smtClean="0">
                <a:latin typeface="Calibri"/>
                <a:cs typeface="Calibri"/>
              </a:rPr>
              <a:t>специалистов</a:t>
            </a:r>
            <a:r>
              <a:rPr sz="1400" spc="-4" dirty="0" smtClean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 </a:t>
            </a:r>
            <a:r>
              <a:rPr sz="1400" dirty="0" err="1">
                <a:latin typeface="Calibri"/>
                <a:cs typeface="Calibri"/>
              </a:rPr>
              <a:t>сфере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АПК</a:t>
            </a:r>
            <a:r>
              <a:rPr sz="1400" spc="-4" dirty="0" smtClean="0">
                <a:latin typeface="Calibri"/>
                <a:cs typeface="Calibri"/>
              </a:rPr>
              <a:t>, </a:t>
            </a:r>
            <a:r>
              <a:rPr sz="1400" dirty="0">
                <a:latin typeface="Calibri"/>
                <a:cs typeface="Calibri"/>
              </a:rPr>
              <a:t>способных </a:t>
            </a:r>
            <a:r>
              <a:rPr sz="1400" spc="4" dirty="0">
                <a:latin typeface="Calibri"/>
                <a:cs typeface="Calibri"/>
              </a:rPr>
              <a:t> </a:t>
            </a:r>
            <a:r>
              <a:rPr sz="1400" spc="-4" dirty="0"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эффективно работать </a:t>
            </a:r>
            <a:r>
              <a:rPr sz="1400" dirty="0"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с </a:t>
            </a:r>
            <a:r>
              <a:rPr sz="1400" spc="-4" dirty="0"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инновационными </a:t>
            </a:r>
            <a:r>
              <a:rPr sz="1400" spc="-296" dirty="0">
                <a:latin typeface="Calibri"/>
                <a:cs typeface="Calibri"/>
              </a:rPr>
              <a:t> </a:t>
            </a:r>
            <a:r>
              <a:rPr sz="1400" dirty="0"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цифровыми</a:t>
            </a:r>
            <a:r>
              <a:rPr sz="1400" spc="-8" dirty="0"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технологиями</a:t>
            </a:r>
            <a:endParaRPr sz="1400" dirty="0">
              <a:latin typeface="Calibri"/>
              <a:cs typeface="Calibri"/>
            </a:endParaRPr>
          </a:p>
          <a:p>
            <a:pPr marL="223838" algn="just" defTabSz="685800">
              <a:spcBef>
                <a:spcPts val="11"/>
              </a:spcBef>
              <a:buFont typeface="Wingdings"/>
              <a:buChar char=""/>
              <a:tabLst>
                <a:tab pos="5024438" algn="l"/>
              </a:tabLst>
            </a:pPr>
            <a:r>
              <a:rPr sz="1400" spc="-4" dirty="0">
                <a:latin typeface="Calibri"/>
                <a:cs typeface="Calibri"/>
              </a:rPr>
              <a:t>отсутствие</a:t>
            </a:r>
            <a:r>
              <a:rPr sz="1400" spc="8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учебных</a:t>
            </a:r>
            <a:r>
              <a:rPr sz="1400" spc="-19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программ</a:t>
            </a:r>
            <a:r>
              <a:rPr sz="1400" spc="-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</a:t>
            </a:r>
            <a:r>
              <a:rPr sz="1400" spc="8" dirty="0">
                <a:latin typeface="Calibri"/>
                <a:cs typeface="Calibri"/>
              </a:rPr>
              <a:t> </a:t>
            </a:r>
            <a:r>
              <a:rPr sz="1400" spc="-11" dirty="0">
                <a:latin typeface="Calibri"/>
                <a:cs typeface="Calibri"/>
              </a:rPr>
              <a:t>подготовке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4" dirty="0">
                <a:latin typeface="Calibri"/>
                <a:cs typeface="Calibri"/>
              </a:rPr>
              <a:t>специалистов</a:t>
            </a:r>
            <a:r>
              <a:rPr sz="1400" spc="-11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8" dirty="0">
                <a:latin typeface="Calibri"/>
                <a:cs typeface="Calibri"/>
              </a:rPr>
              <a:t> </a:t>
            </a:r>
            <a:r>
              <a:rPr sz="1400" dirty="0" err="1" smtClean="0">
                <a:latin typeface="Calibri"/>
                <a:cs typeface="Calibri"/>
              </a:rPr>
              <a:t>сфере</a:t>
            </a:r>
            <a:r>
              <a:rPr lang="ru-RU" sz="1400" dirty="0" smtClean="0">
                <a:latin typeface="Calibri"/>
                <a:cs typeface="Calibri"/>
              </a:rPr>
              <a:t> АПК </a:t>
            </a:r>
            <a:r>
              <a:rPr sz="1400" dirty="0" smtClean="0">
                <a:latin typeface="Calibri"/>
                <a:cs typeface="Calibri"/>
              </a:rPr>
              <a:t>в </a:t>
            </a:r>
            <a:r>
              <a:rPr sz="1400" spc="-8" dirty="0" err="1" smtClean="0">
                <a:latin typeface="Calibri"/>
                <a:cs typeface="Calibri"/>
              </a:rPr>
              <a:t>области</a:t>
            </a:r>
            <a:r>
              <a:rPr lang="ru-RU" sz="1400" dirty="0">
                <a:latin typeface="Calibri"/>
                <a:cs typeface="Calibri"/>
              </a:rPr>
              <a:t> </a:t>
            </a:r>
            <a:r>
              <a:rPr sz="1400" spc="-4" dirty="0" err="1" smtClean="0"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использования</a:t>
            </a:r>
            <a:r>
              <a:rPr sz="1400" spc="-4" dirty="0" smtClean="0"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400" spc="-8" dirty="0"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современных</a:t>
            </a:r>
            <a:r>
              <a:rPr sz="1400" spc="-4" dirty="0"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400" dirty="0"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инновационных</a:t>
            </a:r>
            <a:r>
              <a:rPr sz="1400" spc="4" dirty="0"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400" spc="-8" dirty="0"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технологий</a:t>
            </a:r>
            <a:r>
              <a:rPr sz="1400" spc="-15" dirty="0"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400" spc="-4" dirty="0"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для </a:t>
            </a:r>
            <a:r>
              <a:rPr sz="1400" spc="-296" dirty="0">
                <a:latin typeface="Calibri"/>
                <a:cs typeface="Calibri"/>
              </a:rPr>
              <a:t> </a:t>
            </a:r>
            <a:r>
              <a:rPr sz="1400" spc="-4" dirty="0"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сбора</a:t>
            </a:r>
            <a:r>
              <a:rPr sz="1400" spc="-11" dirty="0"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400" dirty="0"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и </a:t>
            </a:r>
            <a:r>
              <a:rPr sz="1400" spc="-4" dirty="0"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обработки</a:t>
            </a:r>
            <a:r>
              <a:rPr sz="1400" spc="-8" dirty="0"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400" dirty="0"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информации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</a:t>
            </a:r>
            <a:r>
              <a:rPr sz="1400" spc="-4" dirty="0">
                <a:latin typeface="Calibri"/>
                <a:cs typeface="Calibri"/>
              </a:rPr>
              <a:t> состоянии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4" dirty="0">
                <a:latin typeface="Calibri"/>
                <a:cs typeface="Calibri"/>
              </a:rPr>
              <a:t> </a:t>
            </a:r>
            <a:r>
              <a:rPr sz="1400" spc="-4" dirty="0" err="1" smtClean="0">
                <a:latin typeface="Calibri"/>
                <a:cs typeface="Calibri"/>
              </a:rPr>
              <a:t>использовании</a:t>
            </a:r>
            <a:r>
              <a:rPr lang="ru-RU" sz="1400" dirty="0">
                <a:latin typeface="Calibri"/>
                <a:cs typeface="Calibri"/>
              </a:rPr>
              <a:t> </a:t>
            </a:r>
            <a:r>
              <a:rPr sz="1400" spc="-8" dirty="0" err="1" smtClean="0">
                <a:latin typeface="Calibri"/>
                <a:cs typeface="Calibri"/>
              </a:rPr>
              <a:t>земель</a:t>
            </a:r>
            <a:r>
              <a:rPr sz="1400" spc="-19" dirty="0" smtClean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8" dirty="0">
                <a:latin typeface="Calibri"/>
                <a:cs typeface="Calibri"/>
              </a:rPr>
              <a:t> </a:t>
            </a:r>
            <a:r>
              <a:rPr lang="ru-RU" sz="1400" spc="-8" dirty="0" smtClean="0">
                <a:latin typeface="Calibri"/>
                <a:cs typeface="Calibri"/>
              </a:rPr>
              <a:t> АПК </a:t>
            </a:r>
            <a:r>
              <a:rPr sz="1400" spc="-4" dirty="0" err="1" smtClean="0">
                <a:latin typeface="Calibri"/>
                <a:cs typeface="Calibri"/>
              </a:rPr>
              <a:t>неразвитость</a:t>
            </a:r>
            <a:r>
              <a:rPr sz="1400" spc="-8" dirty="0" smtClean="0">
                <a:latin typeface="Calibri"/>
                <a:cs typeface="Calibri"/>
              </a:rPr>
              <a:t> </a:t>
            </a:r>
            <a:r>
              <a:rPr sz="1400" spc="-4" dirty="0" err="1" smtClean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прогнозирования</a:t>
            </a:r>
            <a:r>
              <a:rPr sz="1400" spc="-4" dirty="0" smtClean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1400" dirty="0" smtClean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и </a:t>
            </a:r>
            <a:r>
              <a:rPr sz="1400" spc="-4" dirty="0" err="1" smtClean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планирования</a:t>
            </a:r>
            <a:r>
              <a:rPr sz="1400" spc="15" dirty="0" smtClean="0">
                <a:latin typeface="Calibri"/>
                <a:cs typeface="Calibri"/>
              </a:rPr>
              <a:t> </a:t>
            </a:r>
            <a:r>
              <a:rPr sz="1400" dirty="0" smtClean="0">
                <a:latin typeface="Calibri"/>
                <a:cs typeface="Calibri"/>
              </a:rPr>
              <a:t>в</a:t>
            </a:r>
            <a:r>
              <a:rPr lang="ru-RU" sz="1400" dirty="0" smtClean="0">
                <a:latin typeface="Calibri"/>
                <a:cs typeface="Calibri"/>
              </a:rPr>
              <a:t> </a:t>
            </a:r>
            <a:r>
              <a:rPr sz="1400" spc="-8" dirty="0" err="1" smtClean="0">
                <a:latin typeface="Calibri"/>
                <a:cs typeface="Calibri"/>
              </a:rPr>
              <a:t>недостаточное</a:t>
            </a:r>
            <a:r>
              <a:rPr sz="1400" spc="-4" dirty="0" smtClean="0">
                <a:latin typeface="Calibri"/>
                <a:cs typeface="Calibri"/>
              </a:rPr>
              <a:t> </a:t>
            </a:r>
            <a:r>
              <a:rPr sz="1400" spc="-4" dirty="0" err="1" smtClean="0">
                <a:latin typeface="Calibri"/>
                <a:cs typeface="Calibri"/>
              </a:rPr>
              <a:t>развитие</a:t>
            </a:r>
            <a:r>
              <a:rPr sz="1400" spc="-8" dirty="0" smtClean="0">
                <a:latin typeface="Calibri"/>
                <a:cs typeface="Calibri"/>
              </a:rPr>
              <a:t> </a:t>
            </a:r>
            <a:r>
              <a:rPr sz="1400" dirty="0" err="1" smtClean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цифровой</a:t>
            </a:r>
            <a:r>
              <a:rPr sz="1400" spc="-23" dirty="0" smtClean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1400" spc="-4" dirty="0" err="1" smtClean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инфраструктуры</a:t>
            </a:r>
            <a:endParaRPr lang="ru-RU" sz="1400" spc="-4" dirty="0" smtClean="0">
              <a:uFill>
                <a:solidFill>
                  <a:srgbClr val="006FC0"/>
                </a:solidFill>
              </a:uFill>
              <a:latin typeface="Calibri"/>
              <a:cs typeface="Calibri"/>
            </a:endParaRPr>
          </a:p>
          <a:p>
            <a:pPr marL="223838" algn="just" defTabSz="685800">
              <a:spcBef>
                <a:spcPts val="11"/>
              </a:spcBef>
              <a:buFont typeface="Wingdings"/>
              <a:buChar char=""/>
              <a:tabLst>
                <a:tab pos="5024438" algn="l"/>
              </a:tabLst>
            </a:pPr>
            <a:r>
              <a:rPr lang="ru-RU" sz="1400" spc="-8" dirty="0">
                <a:cs typeface="Calibri"/>
              </a:rPr>
              <a:t>недостаточная</a:t>
            </a:r>
            <a:r>
              <a:rPr lang="ru-RU" sz="1400" spc="11" dirty="0">
                <a:cs typeface="Calibri"/>
              </a:rPr>
              <a:t> </a:t>
            </a:r>
            <a:r>
              <a:rPr lang="ru-RU" sz="1400" spc="-8" dirty="0">
                <a:cs typeface="Calibri"/>
              </a:rPr>
              <a:t>доступность</a:t>
            </a:r>
            <a:r>
              <a:rPr lang="ru-RU" sz="1400" spc="30" dirty="0">
                <a:cs typeface="Calibri"/>
              </a:rPr>
              <a:t> </a:t>
            </a:r>
            <a:r>
              <a:rPr lang="ru-RU" sz="1400" spc="-4" dirty="0">
                <a:uFill>
                  <a:solidFill>
                    <a:srgbClr val="006FC0"/>
                  </a:solidFill>
                </a:uFill>
                <a:cs typeface="Calibri"/>
              </a:rPr>
              <a:t>икт </a:t>
            </a:r>
            <a:r>
              <a:rPr lang="ru-RU" sz="1400" spc="-4" dirty="0" smtClean="0">
                <a:uFill>
                  <a:solidFill>
                    <a:srgbClr val="006FC0"/>
                  </a:solidFill>
                </a:uFill>
                <a:cs typeface="Calibri"/>
              </a:rPr>
              <a:t>сети</a:t>
            </a:r>
            <a:r>
              <a:rPr lang="ru-RU" sz="1400" spc="-11" dirty="0" smtClean="0">
                <a:uFill>
                  <a:solidFill>
                    <a:srgbClr val="006FC0"/>
                  </a:solidFill>
                </a:uFill>
                <a:cs typeface="Calibri"/>
              </a:rPr>
              <a:t> Интернет</a:t>
            </a:r>
            <a:endParaRPr sz="1400" dirty="0" smtClean="0">
              <a:latin typeface="Calibri"/>
              <a:cs typeface="Calibri"/>
            </a:endParaRPr>
          </a:p>
          <a:p>
            <a:pPr marL="223838" algn="just" defTabSz="685800">
              <a:spcBef>
                <a:spcPts val="11"/>
              </a:spcBef>
              <a:buFont typeface="Wingdings"/>
              <a:buChar char=""/>
              <a:tabLst>
                <a:tab pos="5024438" algn="l"/>
              </a:tabLst>
            </a:pPr>
            <a:r>
              <a:rPr sz="1400" spc="-4" dirty="0" err="1" smtClean="0">
                <a:latin typeface="Calibri"/>
                <a:cs typeface="Calibri"/>
              </a:rPr>
              <a:t>отсутствие</a:t>
            </a:r>
            <a:r>
              <a:rPr sz="1400" spc="8" dirty="0" smtClean="0">
                <a:latin typeface="Calibri"/>
                <a:cs typeface="Calibri"/>
              </a:rPr>
              <a:t> </a:t>
            </a:r>
            <a:r>
              <a:rPr sz="1400" spc="-8" dirty="0">
                <a:latin typeface="Calibri"/>
                <a:cs typeface="Calibri"/>
              </a:rPr>
              <a:t>единой</a:t>
            </a:r>
            <a:r>
              <a:rPr sz="1400" spc="-11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цифровой</a:t>
            </a:r>
            <a:r>
              <a:rPr sz="1400" spc="-11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площадки</a:t>
            </a:r>
            <a:r>
              <a:rPr sz="1400" spc="-11" dirty="0">
                <a:latin typeface="Calibri"/>
                <a:cs typeface="Calibri"/>
              </a:rPr>
              <a:t> </a:t>
            </a:r>
            <a:r>
              <a:rPr sz="1400" spc="-8" dirty="0">
                <a:latin typeface="Calibri"/>
                <a:cs typeface="Calibri"/>
              </a:rPr>
              <a:t>получения</a:t>
            </a:r>
            <a:r>
              <a:rPr sz="1400" spc="-11" dirty="0">
                <a:latin typeface="Calibri"/>
                <a:cs typeface="Calibri"/>
              </a:rPr>
              <a:t> </a:t>
            </a:r>
            <a:r>
              <a:rPr sz="1400" spc="-4" dirty="0">
                <a:latin typeface="Calibri"/>
                <a:cs typeface="Calibri"/>
              </a:rPr>
              <a:t>отраслевых</a:t>
            </a:r>
            <a:r>
              <a:rPr sz="1400" spc="-19" dirty="0">
                <a:latin typeface="Calibri"/>
                <a:cs typeface="Calibri"/>
              </a:rPr>
              <a:t> </a:t>
            </a:r>
            <a:r>
              <a:rPr sz="1400" spc="-4" dirty="0">
                <a:latin typeface="Calibri"/>
                <a:cs typeface="Calibri"/>
              </a:rPr>
              <a:t>данных</a:t>
            </a:r>
            <a:endParaRPr sz="1400" dirty="0">
              <a:latin typeface="Calibri"/>
              <a:cs typeface="Calibri"/>
            </a:endParaRPr>
          </a:p>
          <a:p>
            <a:pPr marL="223838" algn="just" defTabSz="685800">
              <a:lnSpc>
                <a:spcPts val="1436"/>
              </a:lnSpc>
              <a:buFont typeface="Wingdings"/>
              <a:buChar char=""/>
              <a:tabLst>
                <a:tab pos="5024438" algn="l"/>
              </a:tabLst>
            </a:pPr>
            <a:r>
              <a:rPr sz="1400" spc="-4" dirty="0">
                <a:latin typeface="Calibri"/>
                <a:cs typeface="Calibri"/>
              </a:rPr>
              <a:t>неразвитость</a:t>
            </a:r>
            <a:r>
              <a:rPr sz="1400" spc="-8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сбыта</a:t>
            </a:r>
            <a:r>
              <a:rPr sz="1400" spc="-4" dirty="0">
                <a:latin typeface="Calibri"/>
                <a:cs typeface="Calibri"/>
              </a:rPr>
              <a:t> </a:t>
            </a:r>
            <a:r>
              <a:rPr sz="1400" spc="-8" dirty="0">
                <a:latin typeface="Calibri"/>
                <a:cs typeface="Calibri"/>
              </a:rPr>
              <a:t>продукции</a:t>
            </a:r>
            <a:r>
              <a:rPr sz="1400" spc="-19" dirty="0">
                <a:latin typeface="Calibri"/>
                <a:cs typeface="Calibri"/>
              </a:rPr>
              <a:t> </a:t>
            </a:r>
            <a:r>
              <a:rPr sz="1400" spc="-4" dirty="0" err="1">
                <a:latin typeface="Calibri"/>
                <a:cs typeface="Calibri"/>
              </a:rPr>
              <a:t>агропромышленного</a:t>
            </a:r>
            <a:r>
              <a:rPr sz="1400" spc="-4" dirty="0">
                <a:latin typeface="Calibri"/>
                <a:cs typeface="Calibri"/>
              </a:rPr>
              <a:t> </a:t>
            </a:r>
            <a:r>
              <a:rPr sz="1400" spc="-8" dirty="0" err="1" smtClean="0">
                <a:latin typeface="Calibri"/>
                <a:cs typeface="Calibri"/>
              </a:rPr>
              <a:t>комплекс</a:t>
            </a:r>
            <a:r>
              <a:rPr lang="ru-RU" sz="1400" spc="-8" dirty="0" smtClean="0">
                <a:latin typeface="Calibri"/>
                <a:cs typeface="Calibri"/>
              </a:rPr>
              <a:t>а</a:t>
            </a:r>
            <a:r>
              <a:rPr sz="1400" dirty="0" smtClean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через</a:t>
            </a:r>
            <a:r>
              <a:rPr sz="1400" spc="4" dirty="0">
                <a:latin typeface="Calibri"/>
                <a:cs typeface="Calibri"/>
              </a:rPr>
              <a:t> </a:t>
            </a:r>
            <a:r>
              <a:rPr sz="1400" spc="-4" dirty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цифровые каналы</a:t>
            </a:r>
            <a:endParaRPr sz="1400" dirty="0">
              <a:latin typeface="Calibri"/>
              <a:cs typeface="Calibri"/>
            </a:endParaRPr>
          </a:p>
          <a:p>
            <a:pPr marL="223838" marR="968693" algn="just" defTabSz="685800">
              <a:lnSpc>
                <a:spcPts val="1478"/>
              </a:lnSpc>
              <a:spcBef>
                <a:spcPts val="169"/>
              </a:spcBef>
              <a:buFont typeface="Wingdings"/>
              <a:buChar char=""/>
              <a:tabLst>
                <a:tab pos="5024438" algn="l"/>
              </a:tabLst>
            </a:pPr>
            <a:r>
              <a:rPr sz="1400" spc="-8" dirty="0">
                <a:latin typeface="Calibri"/>
                <a:cs typeface="Calibri"/>
              </a:rPr>
              <a:t>недостаточная </a:t>
            </a:r>
            <a:r>
              <a:rPr sz="1400" spc="-4" dirty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точность данных</a:t>
            </a:r>
            <a:r>
              <a:rPr sz="1400" spc="-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 </a:t>
            </a:r>
            <a:r>
              <a:rPr sz="1400" dirty="0" err="1" smtClean="0">
                <a:latin typeface="Calibri"/>
                <a:cs typeface="Calibri"/>
              </a:rPr>
              <a:t>агропромышленном</a:t>
            </a:r>
            <a:r>
              <a:rPr lang="ru-RU" sz="1400" dirty="0" smtClean="0">
                <a:latin typeface="Calibri"/>
                <a:cs typeface="Calibri"/>
              </a:rPr>
              <a:t> </a:t>
            </a:r>
            <a:r>
              <a:rPr sz="1400" spc="-8" dirty="0" err="1" smtClean="0">
                <a:latin typeface="Calibri"/>
                <a:cs typeface="Calibri"/>
              </a:rPr>
              <a:t>комплекс</a:t>
            </a:r>
            <a:r>
              <a:rPr lang="ru-RU" sz="1400" spc="-8" dirty="0" smtClean="0">
                <a:latin typeface="Calibri"/>
                <a:cs typeface="Calibri"/>
              </a:rPr>
              <a:t>е</a:t>
            </a:r>
            <a:endParaRPr sz="1400" dirty="0">
              <a:latin typeface="Calibri"/>
              <a:cs typeface="Calibri"/>
            </a:endParaRPr>
          </a:p>
          <a:p>
            <a:pPr marL="223838" algn="just" defTabSz="685800">
              <a:lnSpc>
                <a:spcPts val="1388"/>
              </a:lnSpc>
              <a:buFont typeface="Wingdings"/>
              <a:buChar char=""/>
              <a:tabLst>
                <a:tab pos="5024438" algn="l"/>
              </a:tabLst>
            </a:pPr>
            <a:r>
              <a:rPr sz="1400" spc="-4" dirty="0">
                <a:latin typeface="Calibri"/>
                <a:cs typeface="Calibri"/>
              </a:rPr>
              <a:t>высокая </a:t>
            </a:r>
            <a:r>
              <a:rPr sz="1400" spc="-8" dirty="0">
                <a:latin typeface="Calibri"/>
                <a:cs typeface="Calibri"/>
              </a:rPr>
              <a:t>капиталоемкость</a:t>
            </a:r>
            <a:r>
              <a:rPr sz="1400" spc="4" dirty="0">
                <a:latin typeface="Calibri"/>
                <a:cs typeface="Calibri"/>
              </a:rPr>
              <a:t> </a:t>
            </a:r>
            <a:r>
              <a:rPr sz="1400" spc="-4" dirty="0">
                <a:latin typeface="Calibri"/>
                <a:cs typeface="Calibri"/>
              </a:rPr>
              <a:t>мероприятий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 err="1">
                <a:latin typeface="Calibri"/>
                <a:cs typeface="Calibri"/>
              </a:rPr>
              <a:t>цифровой</a:t>
            </a:r>
            <a:r>
              <a:rPr sz="1400" spc="-4" dirty="0">
                <a:latin typeface="Calibri"/>
                <a:cs typeface="Calibri"/>
              </a:rPr>
              <a:t> </a:t>
            </a:r>
            <a:r>
              <a:rPr sz="1400" spc="-4" dirty="0" err="1" smtClean="0">
                <a:latin typeface="Calibri"/>
                <a:cs typeface="Calibri"/>
              </a:rPr>
              <a:t>трансформации</a:t>
            </a:r>
            <a:r>
              <a:rPr lang="ru-RU" sz="1400" spc="-4" dirty="0" smtClean="0">
                <a:latin typeface="Calibri"/>
                <a:cs typeface="Calibri"/>
              </a:rPr>
              <a:t> </a:t>
            </a:r>
            <a:r>
              <a:rPr sz="1400" spc="-4" dirty="0" err="1" smtClean="0">
                <a:latin typeface="Calibri"/>
                <a:cs typeface="Calibri"/>
              </a:rPr>
              <a:t>агропромышленного</a:t>
            </a:r>
            <a:r>
              <a:rPr sz="1400" spc="-4" dirty="0" smtClean="0">
                <a:latin typeface="Calibri"/>
                <a:cs typeface="Calibri"/>
              </a:rPr>
              <a:t> </a:t>
            </a:r>
            <a:r>
              <a:rPr sz="1400" spc="-8" dirty="0" err="1" smtClean="0">
                <a:latin typeface="Calibri"/>
                <a:cs typeface="Calibri"/>
              </a:rPr>
              <a:t>комплекс</a:t>
            </a:r>
            <a:r>
              <a:rPr lang="ru-RU" sz="1400" spc="-8" dirty="0" smtClean="0">
                <a:latin typeface="Calibri"/>
                <a:cs typeface="Calibri"/>
              </a:rPr>
              <a:t>а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89273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kern="0" dirty="0" smtClean="0">
                <a:solidFill>
                  <a:srgbClr val="002060"/>
                </a:solidFill>
              </a:rPr>
              <a:t>Проблематика </a:t>
            </a:r>
            <a:r>
              <a:rPr lang="ru-RU" sz="3200" b="1" kern="0" dirty="0" smtClean="0">
                <a:solidFill>
                  <a:srgbClr val="002060"/>
                </a:solidFill>
              </a:rPr>
              <a:t>цифровой</a:t>
            </a:r>
          </a:p>
          <a:p>
            <a:pPr lvl="0" algn="ctr"/>
            <a:r>
              <a:rPr lang="ru-RU" sz="3200" b="1" kern="0" dirty="0" smtClean="0">
                <a:solidFill>
                  <a:srgbClr val="002060"/>
                </a:solidFill>
              </a:rPr>
              <a:t> </a:t>
            </a:r>
            <a:r>
              <a:rPr lang="ru-RU" sz="3200" b="1" kern="0" dirty="0" smtClean="0">
                <a:solidFill>
                  <a:srgbClr val="002060"/>
                </a:solidFill>
              </a:rPr>
              <a:t>трансформации 4.0 </a:t>
            </a:r>
            <a:r>
              <a:rPr lang="ru-RU" sz="3200" b="1" kern="0" dirty="0" smtClean="0">
                <a:solidFill>
                  <a:srgbClr val="002060"/>
                </a:solidFill>
              </a:rPr>
              <a:t>в </a:t>
            </a:r>
            <a:r>
              <a:rPr lang="ru-RU" sz="3200" b="1" kern="0" dirty="0" smtClean="0">
                <a:solidFill>
                  <a:srgbClr val="002060"/>
                </a:solidFill>
              </a:rPr>
              <a:t>АПК</a:t>
            </a:r>
            <a:endParaRPr lang="ru-RU" sz="3200" b="1" kern="0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9139"/>
            <a:ext cx="3854896" cy="2420245"/>
          </a:xfrm>
          <a:prstGeom prst="rect">
            <a:avLst/>
          </a:prstGeom>
        </p:spPr>
      </p:pic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16" y="4023065"/>
            <a:ext cx="3600400" cy="241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6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313682" y="1484784"/>
            <a:ext cx="4375309" cy="271805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1433" defTabSz="685800">
              <a:spcBef>
                <a:spcPts val="75"/>
              </a:spcBef>
              <a:tabLst>
                <a:tab pos="1027271" algn="l"/>
              </a:tabLst>
            </a:pPr>
            <a:r>
              <a:rPr sz="1200" b="1" spc="-8" dirty="0">
                <a:solidFill>
                  <a:srgbClr val="001F5F"/>
                </a:solidFill>
                <a:latin typeface="Calibri"/>
                <a:cs typeface="Calibri"/>
              </a:rPr>
              <a:t>ТЕХНОЛОГИИ	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ЦИФРОВОЙ</a:t>
            </a:r>
            <a:r>
              <a:rPr sz="1200" b="1" spc="2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8" dirty="0" smtClean="0">
                <a:solidFill>
                  <a:srgbClr val="001F5F"/>
                </a:solidFill>
                <a:latin typeface="Calibri"/>
                <a:cs typeface="Calibri"/>
              </a:rPr>
              <a:t>ТРАНСФОРМАЦИИ</a:t>
            </a:r>
            <a:r>
              <a:rPr lang="ru-RU" sz="1200" b="1" spc="-8" dirty="0" smtClean="0">
                <a:solidFill>
                  <a:srgbClr val="001F5F"/>
                </a:solidFill>
                <a:latin typeface="Calibri"/>
                <a:cs typeface="Calibri"/>
              </a:rPr>
              <a:t> 4.0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433" defTabSz="685800"/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200" b="1" spc="-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dirty="0" smtClean="0">
                <a:solidFill>
                  <a:srgbClr val="001F5F"/>
                </a:solidFill>
                <a:latin typeface="Calibri"/>
                <a:cs typeface="Calibri"/>
              </a:rPr>
              <a:t>АГРОПРОМЫШЛЕННОМ</a:t>
            </a:r>
            <a:r>
              <a:rPr lang="ru-RU" sz="1200" b="1" spc="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11" dirty="0" smtClean="0">
                <a:solidFill>
                  <a:srgbClr val="001F5F"/>
                </a:solidFill>
                <a:latin typeface="Calibri"/>
                <a:cs typeface="Calibri"/>
              </a:rPr>
              <a:t>КОМПЛЕКСЕ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23838" indent="-214313" defTabSz="685800">
              <a:spcBef>
                <a:spcPts val="574"/>
              </a:spcBef>
              <a:buFont typeface="Wingdings"/>
              <a:buChar char=""/>
              <a:tabLst>
                <a:tab pos="223838" algn="l"/>
              </a:tabLst>
            </a:pPr>
            <a:r>
              <a:rPr sz="1200" spc="-8" dirty="0">
                <a:solidFill>
                  <a:srgbClr val="333333"/>
                </a:solidFill>
                <a:latin typeface="Calibri"/>
                <a:cs typeface="Calibri"/>
              </a:rPr>
              <a:t>моделирование</a:t>
            </a:r>
            <a:r>
              <a:rPr sz="1200" spc="-26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Calibri"/>
                <a:cs typeface="Calibri"/>
              </a:rPr>
              <a:t>и</a:t>
            </a:r>
            <a:r>
              <a:rPr sz="12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-4" dirty="0">
                <a:solidFill>
                  <a:srgbClr val="333333"/>
                </a:solidFill>
                <a:latin typeface="Calibri"/>
                <a:cs typeface="Calibri"/>
              </a:rPr>
              <a:t>прогнозирование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23838" indent="-214313" defTabSz="685800">
              <a:spcBef>
                <a:spcPts val="225"/>
              </a:spcBef>
              <a:buFont typeface="Wingdings"/>
              <a:buChar char=""/>
              <a:tabLst>
                <a:tab pos="223838" algn="l"/>
              </a:tabLst>
            </a:pPr>
            <a:r>
              <a:rPr sz="1200" dirty="0">
                <a:solidFill>
                  <a:srgbClr val="333333"/>
                </a:solidFill>
                <a:latin typeface="Calibri"/>
                <a:cs typeface="Calibri"/>
              </a:rPr>
              <a:t>цифровые</a:t>
            </a:r>
            <a:r>
              <a:rPr sz="1200" spc="-38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-4" dirty="0">
                <a:solidFill>
                  <a:srgbClr val="333333"/>
                </a:solidFill>
                <a:latin typeface="Calibri"/>
                <a:cs typeface="Calibri"/>
              </a:rPr>
              <a:t>двойники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23838" marR="254318" indent="-214313" defTabSz="685800">
              <a:spcBef>
                <a:spcPts val="225"/>
              </a:spcBef>
              <a:buFont typeface="Wingdings"/>
              <a:buChar char=""/>
              <a:tabLst>
                <a:tab pos="223838" algn="l"/>
              </a:tabLst>
            </a:pPr>
            <a:r>
              <a:rPr sz="1200" spc="-4" dirty="0">
                <a:solidFill>
                  <a:srgbClr val="333333"/>
                </a:solidFill>
                <a:latin typeface="Calibri"/>
                <a:cs typeface="Calibri"/>
              </a:rPr>
              <a:t>искусственный</a:t>
            </a:r>
            <a:r>
              <a:rPr sz="1200" spc="-8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333333"/>
                </a:solidFill>
                <a:latin typeface="Calibri"/>
                <a:cs typeface="Calibri"/>
              </a:rPr>
              <a:t>интеллект, </a:t>
            </a:r>
            <a:r>
              <a:rPr sz="1200" dirty="0">
                <a:solidFill>
                  <a:srgbClr val="333333"/>
                </a:solidFill>
                <a:latin typeface="Calibri"/>
                <a:cs typeface="Calibri"/>
              </a:rPr>
              <a:t>в </a:t>
            </a:r>
            <a:r>
              <a:rPr sz="1200" spc="-8" dirty="0">
                <a:solidFill>
                  <a:srgbClr val="333333"/>
                </a:solidFill>
                <a:latin typeface="Calibri"/>
                <a:cs typeface="Calibri"/>
              </a:rPr>
              <a:t>том</a:t>
            </a:r>
            <a:r>
              <a:rPr sz="1200" spc="11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Calibri"/>
                <a:cs typeface="Calibri"/>
              </a:rPr>
              <a:t>числе</a:t>
            </a:r>
            <a:r>
              <a:rPr sz="1200" spc="-8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-4" dirty="0">
                <a:solidFill>
                  <a:srgbClr val="333333"/>
                </a:solidFill>
                <a:latin typeface="Calibri"/>
                <a:cs typeface="Calibri"/>
              </a:rPr>
              <a:t>машинное</a:t>
            </a:r>
            <a:r>
              <a:rPr sz="1200" spc="-11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-4" dirty="0">
                <a:solidFill>
                  <a:srgbClr val="333333"/>
                </a:solidFill>
                <a:latin typeface="Calibri"/>
                <a:cs typeface="Calibri"/>
              </a:rPr>
              <a:t>обучение, </a:t>
            </a:r>
            <a:r>
              <a:rPr sz="1200" spc="-259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333333"/>
                </a:solidFill>
                <a:latin typeface="Calibri"/>
                <a:cs typeface="Calibri"/>
              </a:rPr>
              <a:t>компьютерное</a:t>
            </a:r>
            <a:r>
              <a:rPr sz="1200" spc="-4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Calibri"/>
                <a:cs typeface="Calibri"/>
              </a:rPr>
              <a:t>зрение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23838" indent="-214313" defTabSz="685800">
              <a:spcBef>
                <a:spcPts val="225"/>
              </a:spcBef>
              <a:buFont typeface="Wingdings"/>
              <a:buChar char=""/>
              <a:tabLst>
                <a:tab pos="223838" algn="l"/>
              </a:tabLst>
            </a:pPr>
            <a:r>
              <a:rPr sz="1200" spc="-4" dirty="0">
                <a:solidFill>
                  <a:srgbClr val="333333"/>
                </a:solidFill>
                <a:latin typeface="Calibri"/>
                <a:cs typeface="Calibri"/>
              </a:rPr>
              <a:t>интернет</a:t>
            </a:r>
            <a:r>
              <a:rPr sz="12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-4" dirty="0">
                <a:solidFill>
                  <a:srgbClr val="333333"/>
                </a:solidFill>
                <a:latin typeface="Calibri"/>
                <a:cs typeface="Calibri"/>
              </a:rPr>
              <a:t>вещей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23838" indent="-214313" defTabSz="685800">
              <a:spcBef>
                <a:spcPts val="225"/>
              </a:spcBef>
              <a:buFont typeface="Wingdings"/>
              <a:buChar char=""/>
              <a:tabLst>
                <a:tab pos="223838" algn="l"/>
              </a:tabLst>
            </a:pPr>
            <a:r>
              <a:rPr sz="1200" spc="-4" dirty="0">
                <a:solidFill>
                  <a:srgbClr val="333333"/>
                </a:solidFill>
                <a:latin typeface="Calibri"/>
                <a:cs typeface="Calibri"/>
              </a:rPr>
              <a:t>беспилотные</a:t>
            </a:r>
            <a:r>
              <a:rPr sz="1200" spc="-8" dirty="0">
                <a:solidFill>
                  <a:srgbClr val="333333"/>
                </a:solidFill>
                <a:latin typeface="Calibri"/>
                <a:cs typeface="Calibri"/>
              </a:rPr>
              <a:t> летательные</a:t>
            </a:r>
            <a:r>
              <a:rPr sz="12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-4" dirty="0">
                <a:solidFill>
                  <a:srgbClr val="333333"/>
                </a:solidFill>
                <a:latin typeface="Calibri"/>
                <a:cs typeface="Calibri"/>
              </a:rPr>
              <a:t>аппараты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23838" indent="-214313" defTabSz="685800">
              <a:spcBef>
                <a:spcPts val="225"/>
              </a:spcBef>
              <a:buFont typeface="Wingdings"/>
              <a:buChar char=""/>
              <a:tabLst>
                <a:tab pos="223838" algn="l"/>
              </a:tabLst>
            </a:pPr>
            <a:r>
              <a:rPr sz="1200" spc="-4" dirty="0">
                <a:solidFill>
                  <a:srgbClr val="333333"/>
                </a:solidFill>
                <a:latin typeface="Calibri"/>
                <a:cs typeface="Calibri"/>
              </a:rPr>
              <a:t>беспилотная</a:t>
            </a:r>
            <a:r>
              <a:rPr sz="1200" spc="-8" dirty="0">
                <a:solidFill>
                  <a:srgbClr val="333333"/>
                </a:solidFill>
                <a:latin typeface="Calibri"/>
                <a:cs typeface="Calibri"/>
              </a:rPr>
              <a:t> сельскохозяйственная</a:t>
            </a:r>
            <a:r>
              <a:rPr sz="1200" spc="-11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333333"/>
                </a:solidFill>
                <a:latin typeface="Calibri"/>
                <a:cs typeface="Calibri"/>
              </a:rPr>
              <a:t>техника</a:t>
            </a:r>
            <a:r>
              <a:rPr sz="1200" spc="-23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Calibri"/>
                <a:cs typeface="Calibri"/>
              </a:rPr>
              <a:t>и </a:t>
            </a:r>
            <a:r>
              <a:rPr sz="1200" spc="-8" dirty="0">
                <a:solidFill>
                  <a:srgbClr val="333333"/>
                </a:solidFill>
                <a:latin typeface="Calibri"/>
                <a:cs typeface="Calibri"/>
              </a:rPr>
              <a:t>робототехника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23838" indent="-214313" defTabSz="685800">
              <a:spcBef>
                <a:spcPts val="225"/>
              </a:spcBef>
              <a:buFont typeface="Wingdings"/>
              <a:buChar char=""/>
              <a:tabLst>
                <a:tab pos="223838" algn="l"/>
              </a:tabLst>
            </a:pPr>
            <a:r>
              <a:rPr sz="1200" spc="-4" dirty="0">
                <a:solidFill>
                  <a:srgbClr val="333333"/>
                </a:solidFill>
                <a:latin typeface="Calibri"/>
                <a:cs typeface="Calibri"/>
              </a:rPr>
              <a:t>дистанционное</a:t>
            </a:r>
            <a:r>
              <a:rPr sz="1200" spc="-19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-4" dirty="0">
                <a:solidFill>
                  <a:srgbClr val="333333"/>
                </a:solidFill>
                <a:latin typeface="Calibri"/>
                <a:cs typeface="Calibri"/>
              </a:rPr>
              <a:t>зондирование</a:t>
            </a:r>
            <a:r>
              <a:rPr sz="1200" spc="-19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-4" dirty="0">
                <a:solidFill>
                  <a:srgbClr val="333333"/>
                </a:solidFill>
                <a:latin typeface="Calibri"/>
                <a:cs typeface="Calibri"/>
              </a:rPr>
              <a:t>Земли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23838" indent="-214313" defTabSz="685800">
              <a:spcBef>
                <a:spcPts val="225"/>
              </a:spcBef>
              <a:buFont typeface="Wingdings"/>
              <a:buChar char=""/>
              <a:tabLst>
                <a:tab pos="223838" algn="l"/>
              </a:tabLst>
            </a:pPr>
            <a:r>
              <a:rPr sz="1200" spc="-4" dirty="0">
                <a:solidFill>
                  <a:srgbClr val="333333"/>
                </a:solidFill>
                <a:latin typeface="Calibri"/>
                <a:cs typeface="Calibri"/>
              </a:rPr>
              <a:t>спутниковые</a:t>
            </a:r>
            <a:r>
              <a:rPr sz="1200" spc="-19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-4" dirty="0">
                <a:solidFill>
                  <a:srgbClr val="333333"/>
                </a:solidFill>
                <a:latin typeface="Calibri"/>
                <a:cs typeface="Calibri"/>
              </a:rPr>
              <a:t>системы</a:t>
            </a:r>
            <a:r>
              <a:rPr sz="1200" spc="-11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-4" dirty="0">
                <a:solidFill>
                  <a:srgbClr val="333333"/>
                </a:solidFill>
                <a:latin typeface="Calibri"/>
                <a:cs typeface="Calibri"/>
              </a:rPr>
              <a:t>связи</a:t>
            </a:r>
            <a:r>
              <a:rPr sz="1200" spc="-11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Calibri"/>
                <a:cs typeface="Calibri"/>
              </a:rPr>
              <a:t>и</a:t>
            </a:r>
            <a:r>
              <a:rPr sz="1200" spc="-8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-4" dirty="0">
                <a:solidFill>
                  <a:srgbClr val="333333"/>
                </a:solidFill>
                <a:latin typeface="Calibri"/>
                <a:cs typeface="Calibri"/>
              </a:rPr>
              <a:t>позиционирования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23838" indent="-214313" defTabSz="685800">
              <a:spcBef>
                <a:spcPts val="225"/>
              </a:spcBef>
              <a:buFont typeface="Wingdings"/>
              <a:buChar char=""/>
              <a:tabLst>
                <a:tab pos="223838" algn="l"/>
              </a:tabLst>
            </a:pPr>
            <a:r>
              <a:rPr sz="1200" spc="-8" dirty="0">
                <a:solidFill>
                  <a:srgbClr val="333333"/>
                </a:solidFill>
                <a:latin typeface="Calibri"/>
                <a:cs typeface="Calibri"/>
              </a:rPr>
              <a:t>обработка</a:t>
            </a:r>
            <a:r>
              <a:rPr sz="1200" spc="-19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333333"/>
                </a:solidFill>
                <a:latin typeface="Calibri"/>
                <a:cs typeface="Calibri"/>
              </a:rPr>
              <a:t>больших</a:t>
            </a:r>
            <a:r>
              <a:rPr sz="1200" spc="-26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-4" dirty="0">
                <a:solidFill>
                  <a:srgbClr val="333333"/>
                </a:solidFill>
                <a:latin typeface="Calibri"/>
                <a:cs typeface="Calibri"/>
              </a:rPr>
              <a:t>данных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23838" indent="-214313" defTabSz="685800">
              <a:spcBef>
                <a:spcPts val="225"/>
              </a:spcBef>
              <a:buFont typeface="Wingdings"/>
              <a:buChar char=""/>
              <a:tabLst>
                <a:tab pos="223838" algn="l"/>
              </a:tabLst>
            </a:pPr>
            <a:r>
              <a:rPr sz="1200" dirty="0">
                <a:solidFill>
                  <a:srgbClr val="333333"/>
                </a:solidFill>
                <a:latin typeface="Calibri"/>
                <a:cs typeface="Calibri"/>
              </a:rPr>
              <a:t>cенсоры</a:t>
            </a:r>
            <a:r>
              <a:rPr sz="12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Calibri"/>
                <a:cs typeface="Calibri"/>
              </a:rPr>
              <a:t>и </a:t>
            </a:r>
            <a:r>
              <a:rPr sz="1200" spc="-4" dirty="0">
                <a:solidFill>
                  <a:srgbClr val="333333"/>
                </a:solidFill>
                <a:latin typeface="Calibri"/>
                <a:cs typeface="Calibri"/>
              </a:rPr>
              <a:t>маяки</a:t>
            </a:r>
            <a:r>
              <a:rPr sz="12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Calibri"/>
                <a:cs typeface="Calibri"/>
              </a:rPr>
              <a:t>со</a:t>
            </a:r>
            <a:r>
              <a:rPr sz="1200" spc="4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-4" dirty="0">
                <a:solidFill>
                  <a:srgbClr val="333333"/>
                </a:solidFill>
                <a:latin typeface="Calibri"/>
                <a:cs typeface="Calibri"/>
              </a:rPr>
              <a:t>спутниковым</a:t>
            </a:r>
            <a:r>
              <a:rPr sz="1200" spc="-8" dirty="0">
                <a:solidFill>
                  <a:srgbClr val="333333"/>
                </a:solidFill>
                <a:latin typeface="Calibri"/>
                <a:cs typeface="Calibri"/>
              </a:rPr>
              <a:t> каналом </a:t>
            </a:r>
            <a:r>
              <a:rPr sz="1200" spc="-4" dirty="0" err="1">
                <a:solidFill>
                  <a:srgbClr val="333333"/>
                </a:solidFill>
                <a:latin typeface="Calibri"/>
                <a:cs typeface="Calibri"/>
              </a:rPr>
              <a:t>передачи</a:t>
            </a:r>
            <a:r>
              <a:rPr sz="1200" spc="-11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-4" dirty="0" err="1" smtClean="0">
                <a:solidFill>
                  <a:srgbClr val="333333"/>
                </a:solidFill>
                <a:latin typeface="Calibri"/>
                <a:cs typeface="Calibri"/>
              </a:rPr>
              <a:t>данных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672458" y="1533933"/>
            <a:ext cx="401955" cy="280988"/>
            <a:chOff x="4896611" y="1730501"/>
            <a:chExt cx="535940" cy="374650"/>
          </a:xfrm>
        </p:grpSpPr>
        <p:sp>
          <p:nvSpPr>
            <p:cNvPr id="6" name="object 6"/>
            <p:cNvSpPr/>
            <p:nvPr/>
          </p:nvSpPr>
          <p:spPr>
            <a:xfrm>
              <a:off x="4903088" y="1736978"/>
              <a:ext cx="523240" cy="361315"/>
            </a:xfrm>
            <a:custGeom>
              <a:avLst/>
              <a:gdLst/>
              <a:ahLst/>
              <a:cxnLst/>
              <a:rect l="l" t="t" r="r" b="b"/>
              <a:pathLst>
                <a:path w="523239" h="361314">
                  <a:moveTo>
                    <a:pt x="342138" y="0"/>
                  </a:moveTo>
                  <a:lnTo>
                    <a:pt x="342138" y="90297"/>
                  </a:lnTo>
                  <a:lnTo>
                    <a:pt x="0" y="90297"/>
                  </a:lnTo>
                  <a:lnTo>
                    <a:pt x="0" y="270891"/>
                  </a:lnTo>
                  <a:lnTo>
                    <a:pt x="342138" y="270891"/>
                  </a:lnTo>
                  <a:lnTo>
                    <a:pt x="342138" y="361188"/>
                  </a:lnTo>
                  <a:lnTo>
                    <a:pt x="522732" y="180594"/>
                  </a:lnTo>
                  <a:lnTo>
                    <a:pt x="34213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903088" y="1736978"/>
              <a:ext cx="523240" cy="361315"/>
            </a:xfrm>
            <a:custGeom>
              <a:avLst/>
              <a:gdLst/>
              <a:ahLst/>
              <a:cxnLst/>
              <a:rect l="l" t="t" r="r" b="b"/>
              <a:pathLst>
                <a:path w="523239" h="361314">
                  <a:moveTo>
                    <a:pt x="0" y="90297"/>
                  </a:moveTo>
                  <a:lnTo>
                    <a:pt x="342138" y="90297"/>
                  </a:lnTo>
                  <a:lnTo>
                    <a:pt x="342138" y="0"/>
                  </a:lnTo>
                  <a:lnTo>
                    <a:pt x="522732" y="180594"/>
                  </a:lnTo>
                  <a:lnTo>
                    <a:pt x="342138" y="361188"/>
                  </a:lnTo>
                  <a:lnTo>
                    <a:pt x="342138" y="270891"/>
                  </a:lnTo>
                  <a:lnTo>
                    <a:pt x="0" y="270891"/>
                  </a:lnTo>
                  <a:lnTo>
                    <a:pt x="0" y="90297"/>
                  </a:lnTo>
                  <a:close/>
                </a:path>
              </a:pathLst>
            </a:custGeom>
            <a:ln w="12954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609344" y="2148296"/>
            <a:ext cx="306705" cy="258604"/>
            <a:chOff x="2145792" y="2549651"/>
            <a:chExt cx="408940" cy="344805"/>
          </a:xfrm>
        </p:grpSpPr>
        <p:sp>
          <p:nvSpPr>
            <p:cNvPr id="9" name="object 9"/>
            <p:cNvSpPr/>
            <p:nvPr/>
          </p:nvSpPr>
          <p:spPr>
            <a:xfrm>
              <a:off x="2152269" y="2556128"/>
              <a:ext cx="395605" cy="331470"/>
            </a:xfrm>
            <a:custGeom>
              <a:avLst/>
              <a:gdLst/>
              <a:ahLst/>
              <a:cxnLst/>
              <a:rect l="l" t="t" r="r" b="b"/>
              <a:pathLst>
                <a:path w="395605" h="331469">
                  <a:moveTo>
                    <a:pt x="296544" y="0"/>
                  </a:moveTo>
                  <a:lnTo>
                    <a:pt x="98806" y="0"/>
                  </a:lnTo>
                  <a:lnTo>
                    <a:pt x="98806" y="165735"/>
                  </a:lnTo>
                  <a:lnTo>
                    <a:pt x="0" y="165735"/>
                  </a:lnTo>
                  <a:lnTo>
                    <a:pt x="197738" y="331470"/>
                  </a:lnTo>
                  <a:lnTo>
                    <a:pt x="395478" y="165735"/>
                  </a:lnTo>
                  <a:lnTo>
                    <a:pt x="296544" y="165735"/>
                  </a:lnTo>
                  <a:lnTo>
                    <a:pt x="29654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152269" y="2556128"/>
              <a:ext cx="395605" cy="331470"/>
            </a:xfrm>
            <a:custGeom>
              <a:avLst/>
              <a:gdLst/>
              <a:ahLst/>
              <a:cxnLst/>
              <a:rect l="l" t="t" r="r" b="b"/>
              <a:pathLst>
                <a:path w="395605" h="331469">
                  <a:moveTo>
                    <a:pt x="296544" y="0"/>
                  </a:moveTo>
                  <a:lnTo>
                    <a:pt x="296544" y="165735"/>
                  </a:lnTo>
                  <a:lnTo>
                    <a:pt x="395478" y="165735"/>
                  </a:lnTo>
                  <a:lnTo>
                    <a:pt x="197738" y="331470"/>
                  </a:lnTo>
                  <a:lnTo>
                    <a:pt x="0" y="165735"/>
                  </a:lnTo>
                  <a:lnTo>
                    <a:pt x="98806" y="165735"/>
                  </a:lnTo>
                  <a:lnTo>
                    <a:pt x="98806" y="0"/>
                  </a:lnTo>
                  <a:lnTo>
                    <a:pt x="296544" y="0"/>
                  </a:lnTo>
                  <a:close/>
                </a:path>
              </a:pathLst>
            </a:custGeom>
            <a:ln w="12954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04050" y="1484784"/>
            <a:ext cx="3609499" cy="37376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200" b="1" spc="-15" dirty="0">
                <a:solidFill>
                  <a:srgbClr val="001F5F"/>
                </a:solidFill>
                <a:latin typeface="Calibri"/>
                <a:cs typeface="Calibri"/>
              </a:rPr>
              <a:t>ЗАДАЧИ</a:t>
            </a:r>
            <a:r>
              <a:rPr sz="1200" b="1" spc="-1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200" b="1" spc="-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ПРОБЛЕМЫ</a:t>
            </a:r>
            <a:r>
              <a:rPr sz="1200" b="1" spc="-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Calibri"/>
                <a:cs typeface="Calibri"/>
              </a:rPr>
              <a:t>ЦИФРОВОЙ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9525" marR="589598" defTabSz="685800"/>
            <a:r>
              <a:rPr sz="1200" b="1" spc="-8" dirty="0" smtClean="0">
                <a:solidFill>
                  <a:srgbClr val="001F5F"/>
                </a:solidFill>
                <a:latin typeface="Calibri"/>
                <a:cs typeface="Calibri"/>
              </a:rPr>
              <a:t>ТРАНСФОРМАЦИИ</a:t>
            </a:r>
            <a:r>
              <a:rPr lang="ru-RU" sz="1200" b="1" spc="-8" dirty="0" smtClean="0">
                <a:solidFill>
                  <a:srgbClr val="001F5F"/>
                </a:solidFill>
                <a:latin typeface="Calibri"/>
                <a:cs typeface="Calibri"/>
              </a:rPr>
              <a:t> 4.0</a:t>
            </a:r>
            <a:r>
              <a:rPr sz="1200" b="1" spc="-4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200" b="1" spc="-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4" dirty="0" smtClean="0">
                <a:solidFill>
                  <a:srgbClr val="001F5F"/>
                </a:solidFill>
                <a:latin typeface="Calibri"/>
                <a:cs typeface="Calibri"/>
              </a:rPr>
              <a:t>АГРОПРОМЫШЛЕННОМ</a:t>
            </a:r>
            <a:r>
              <a:rPr sz="1200" b="1" spc="8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11" dirty="0">
                <a:solidFill>
                  <a:srgbClr val="001F5F"/>
                </a:solidFill>
                <a:latin typeface="Calibri"/>
                <a:cs typeface="Calibri"/>
              </a:rPr>
              <a:t>КОМПЛЕКСЕ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685800"/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685800">
              <a:spcBef>
                <a:spcPts val="41"/>
              </a:spcBef>
            </a:pPr>
            <a:endParaRPr sz="1238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9525" defTabSz="685800"/>
            <a:r>
              <a:rPr sz="1200" b="1" spc="-4" dirty="0">
                <a:solidFill>
                  <a:srgbClr val="001F5F"/>
                </a:solidFill>
                <a:latin typeface="Calibri"/>
                <a:cs typeface="Calibri"/>
              </a:rPr>
              <a:t>ИНСТРУМЕНТЫ</a:t>
            </a:r>
            <a:r>
              <a:rPr sz="1200" b="1" spc="-2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ЦИФРОВОЙ</a:t>
            </a:r>
            <a:r>
              <a:rPr sz="1200" b="1" spc="-2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8" dirty="0" smtClean="0">
                <a:solidFill>
                  <a:srgbClr val="001F5F"/>
                </a:solidFill>
                <a:latin typeface="Calibri"/>
                <a:cs typeface="Calibri"/>
              </a:rPr>
              <a:t>ТРАНСФОРМАЦИИ</a:t>
            </a:r>
            <a:r>
              <a:rPr lang="ru-RU" sz="1200" b="1" spc="-8" dirty="0" smtClean="0">
                <a:solidFill>
                  <a:srgbClr val="001F5F"/>
                </a:solidFill>
                <a:latin typeface="Calibri"/>
                <a:cs typeface="Calibri"/>
              </a:rPr>
              <a:t> 4.0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685800">
              <a:spcBef>
                <a:spcPts val="26"/>
              </a:spcBef>
            </a:pPr>
            <a:endParaRPr sz="1088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9088" indent="-214789" defTabSz="685800">
              <a:buFont typeface="Wingdings"/>
              <a:buChar char=""/>
              <a:tabLst>
                <a:tab pos="319563" algn="l"/>
              </a:tabLst>
            </a:pPr>
            <a:r>
              <a:rPr sz="1200" spc="-8" dirty="0">
                <a:solidFill>
                  <a:srgbClr val="333333"/>
                </a:solidFill>
                <a:latin typeface="Calibri"/>
                <a:cs typeface="Calibri"/>
              </a:rPr>
              <a:t>Средства</a:t>
            </a:r>
            <a:r>
              <a:rPr sz="1200" spc="-19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Calibri"/>
                <a:cs typeface="Calibri"/>
              </a:rPr>
              <a:t>совместной</a:t>
            </a:r>
            <a:r>
              <a:rPr sz="1200" spc="-8" dirty="0">
                <a:solidFill>
                  <a:srgbClr val="333333"/>
                </a:solidFill>
                <a:latin typeface="Calibri"/>
                <a:cs typeface="Calibri"/>
              </a:rPr>
              <a:t> работы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9088" indent="-214789" defTabSz="685800">
              <a:spcBef>
                <a:spcPts val="225"/>
              </a:spcBef>
              <a:buFont typeface="Wingdings"/>
              <a:buChar char=""/>
              <a:tabLst>
                <a:tab pos="319563" algn="l"/>
              </a:tabLst>
            </a:pPr>
            <a:r>
              <a:rPr sz="1200" spc="-8" dirty="0">
                <a:solidFill>
                  <a:srgbClr val="333333"/>
                </a:solidFill>
                <a:latin typeface="Calibri"/>
                <a:cs typeface="Calibri"/>
              </a:rPr>
              <a:t>Облачные</a:t>
            </a:r>
            <a:r>
              <a:rPr sz="1200" spc="-19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-4" dirty="0">
                <a:solidFill>
                  <a:srgbClr val="333333"/>
                </a:solidFill>
                <a:latin typeface="Calibri"/>
                <a:cs typeface="Calibri"/>
              </a:rPr>
              <a:t>хранилища,</a:t>
            </a:r>
            <a:r>
              <a:rPr sz="1200" spc="-8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-4" dirty="0">
                <a:solidFill>
                  <a:srgbClr val="333333"/>
                </a:solidFill>
                <a:latin typeface="Calibri"/>
                <a:cs typeface="Calibri"/>
              </a:rPr>
              <a:t>сервисы,</a:t>
            </a:r>
            <a:r>
              <a:rPr sz="1200" spc="-8" dirty="0">
                <a:solidFill>
                  <a:srgbClr val="333333"/>
                </a:solidFill>
                <a:latin typeface="Calibri"/>
                <a:cs typeface="Calibri"/>
              </a:rPr>
              <a:t> средства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9088" defTabSz="685800"/>
            <a:r>
              <a:rPr sz="1200" spc="-8" dirty="0">
                <a:solidFill>
                  <a:srgbClr val="333333"/>
                </a:solidFill>
                <a:latin typeface="Calibri"/>
                <a:cs typeface="Calibri"/>
              </a:rPr>
              <a:t>взаимодействия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9088" indent="-214789" defTabSz="685800">
              <a:spcBef>
                <a:spcPts val="229"/>
              </a:spcBef>
              <a:buFont typeface="Wingdings"/>
              <a:buChar char=""/>
              <a:tabLst>
                <a:tab pos="319563" algn="l"/>
              </a:tabLst>
            </a:pPr>
            <a:r>
              <a:rPr sz="1200" spc="-4" dirty="0">
                <a:solidFill>
                  <a:srgbClr val="333333"/>
                </a:solidFill>
                <a:latin typeface="Calibri"/>
                <a:cs typeface="Calibri"/>
              </a:rPr>
              <a:t>Интранет-платформы</a:t>
            </a:r>
            <a:r>
              <a:rPr sz="12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-4" dirty="0">
                <a:solidFill>
                  <a:srgbClr val="333333"/>
                </a:solidFill>
                <a:latin typeface="Calibri"/>
                <a:cs typeface="Calibri"/>
              </a:rPr>
              <a:t>нового</a:t>
            </a:r>
            <a:r>
              <a:rPr sz="1200" spc="-8" dirty="0">
                <a:solidFill>
                  <a:srgbClr val="333333"/>
                </a:solidFill>
                <a:latin typeface="Calibri"/>
                <a:cs typeface="Calibri"/>
              </a:rPr>
              <a:t> поколения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9088" indent="-214789" defTabSz="685800">
              <a:spcBef>
                <a:spcPts val="225"/>
              </a:spcBef>
              <a:buFont typeface="Wingdings"/>
              <a:buChar char=""/>
              <a:tabLst>
                <a:tab pos="319563" algn="l"/>
              </a:tabLst>
            </a:pPr>
            <a:r>
              <a:rPr sz="1200" spc="-4" dirty="0">
                <a:solidFill>
                  <a:srgbClr val="333333"/>
                </a:solidFill>
                <a:latin typeface="Calibri"/>
                <a:cs typeface="Calibri"/>
              </a:rPr>
              <a:t>Инструменты</a:t>
            </a:r>
            <a:r>
              <a:rPr sz="1200" spc="-8" dirty="0">
                <a:solidFill>
                  <a:srgbClr val="333333"/>
                </a:solidFill>
                <a:latin typeface="Calibri"/>
                <a:cs typeface="Calibri"/>
              </a:rPr>
              <a:t> систем</a:t>
            </a:r>
            <a:r>
              <a:rPr sz="1200" spc="-4" dirty="0">
                <a:solidFill>
                  <a:srgbClr val="333333"/>
                </a:solidFill>
                <a:latin typeface="Calibri"/>
                <a:cs typeface="Calibri"/>
              </a:rPr>
              <a:t> управления</a:t>
            </a:r>
            <a:r>
              <a:rPr sz="12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333333"/>
                </a:solidFill>
                <a:latin typeface="Calibri"/>
                <a:cs typeface="Calibri"/>
              </a:rPr>
              <a:t>контентом</a:t>
            </a:r>
            <a:r>
              <a:rPr sz="1200" dirty="0">
                <a:solidFill>
                  <a:srgbClr val="333333"/>
                </a:solidFill>
                <a:latin typeface="Calibri"/>
                <a:cs typeface="Calibri"/>
              </a:rPr>
              <a:t> (CMS)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9088" marR="639127" indent="-214313" defTabSz="685800">
              <a:spcBef>
                <a:spcPts val="225"/>
              </a:spcBef>
              <a:buFont typeface="Wingdings"/>
              <a:buChar char=""/>
              <a:tabLst>
                <a:tab pos="319563" algn="l"/>
              </a:tabLst>
            </a:pPr>
            <a:r>
              <a:rPr sz="1200" spc="-4" dirty="0">
                <a:solidFill>
                  <a:srgbClr val="333333"/>
                </a:solidFill>
                <a:latin typeface="Calibri"/>
                <a:cs typeface="Calibri"/>
              </a:rPr>
              <a:t>Инструменты</a:t>
            </a:r>
            <a:r>
              <a:rPr sz="1200" spc="-8" dirty="0">
                <a:solidFill>
                  <a:srgbClr val="333333"/>
                </a:solidFill>
                <a:latin typeface="Calibri"/>
                <a:cs typeface="Calibri"/>
              </a:rPr>
              <a:t> систем</a:t>
            </a:r>
            <a:r>
              <a:rPr sz="12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-4" dirty="0">
                <a:solidFill>
                  <a:srgbClr val="333333"/>
                </a:solidFill>
                <a:latin typeface="Calibri"/>
                <a:cs typeface="Calibri"/>
              </a:rPr>
              <a:t>управления </a:t>
            </a:r>
            <a:r>
              <a:rPr sz="12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-4" dirty="0">
                <a:solidFill>
                  <a:srgbClr val="333333"/>
                </a:solidFill>
                <a:latin typeface="Calibri"/>
                <a:cs typeface="Calibri"/>
              </a:rPr>
              <a:t>взаимоотношениями</a:t>
            </a:r>
            <a:r>
              <a:rPr sz="1200" spc="-23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Calibri"/>
                <a:cs typeface="Calibri"/>
              </a:rPr>
              <a:t>с</a:t>
            </a:r>
            <a:r>
              <a:rPr sz="1200" spc="-8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Calibri"/>
                <a:cs typeface="Calibri"/>
              </a:rPr>
              <a:t>клиентами</a:t>
            </a:r>
            <a:r>
              <a:rPr sz="1200" spc="-23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-4" dirty="0">
                <a:solidFill>
                  <a:srgbClr val="333333"/>
                </a:solidFill>
                <a:latin typeface="Calibri"/>
                <a:cs typeface="Calibri"/>
              </a:rPr>
              <a:t>(CRM)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9088" indent="-214789" defTabSz="685800">
              <a:spcBef>
                <a:spcPts val="225"/>
              </a:spcBef>
              <a:buFont typeface="Wingdings"/>
              <a:buChar char=""/>
              <a:tabLst>
                <a:tab pos="319563" algn="l"/>
              </a:tabLst>
            </a:pPr>
            <a:r>
              <a:rPr sz="1200" spc="-4" dirty="0">
                <a:solidFill>
                  <a:srgbClr val="333333"/>
                </a:solidFill>
                <a:latin typeface="Calibri"/>
                <a:cs typeface="Calibri"/>
              </a:rPr>
              <a:t>Инструменты</a:t>
            </a:r>
            <a:r>
              <a:rPr sz="1200" spc="-23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-4" dirty="0">
                <a:solidFill>
                  <a:srgbClr val="333333"/>
                </a:solidFill>
                <a:latin typeface="Calibri"/>
                <a:cs typeface="Calibri"/>
              </a:rPr>
              <a:t>управления</a:t>
            </a:r>
            <a:r>
              <a:rPr sz="1200" spc="-26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Calibri"/>
                <a:cs typeface="Calibri"/>
              </a:rPr>
              <a:t>проектами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9088" indent="-214789" defTabSz="685800">
              <a:spcBef>
                <a:spcPts val="225"/>
              </a:spcBef>
              <a:buFont typeface="Wingdings"/>
              <a:buChar char=""/>
              <a:tabLst>
                <a:tab pos="319563" algn="l"/>
              </a:tabLst>
            </a:pPr>
            <a:r>
              <a:rPr sz="1200" spc="-4" dirty="0">
                <a:solidFill>
                  <a:srgbClr val="333333"/>
                </a:solidFill>
                <a:latin typeface="Calibri"/>
                <a:cs typeface="Calibri"/>
              </a:rPr>
              <a:t>Инструменты</a:t>
            </a:r>
            <a:r>
              <a:rPr sz="1200" spc="-11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-4" dirty="0">
                <a:solidFill>
                  <a:srgbClr val="333333"/>
                </a:solidFill>
                <a:latin typeface="Calibri"/>
                <a:cs typeface="Calibri"/>
              </a:rPr>
              <a:t>управления</a:t>
            </a:r>
            <a:r>
              <a:rPr sz="1200" spc="-23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333333"/>
                </a:solidFill>
                <a:latin typeface="Calibri"/>
                <a:cs typeface="Calibri"/>
              </a:rPr>
              <a:t>подбором</a:t>
            </a:r>
            <a:r>
              <a:rPr sz="1200" dirty="0">
                <a:solidFill>
                  <a:srgbClr val="333333"/>
                </a:solidFill>
                <a:latin typeface="Calibri"/>
                <a:cs typeface="Calibri"/>
              </a:rPr>
              <a:t> персонала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9088" indent="-214789" defTabSz="685800">
              <a:spcBef>
                <a:spcPts val="225"/>
              </a:spcBef>
              <a:buFont typeface="Wingdings"/>
              <a:buChar char=""/>
              <a:tabLst>
                <a:tab pos="319563" algn="l"/>
              </a:tabLst>
            </a:pPr>
            <a:r>
              <a:rPr sz="1200" spc="-4" dirty="0">
                <a:solidFill>
                  <a:srgbClr val="333333"/>
                </a:solidFill>
                <a:latin typeface="Calibri"/>
                <a:cs typeface="Calibri"/>
              </a:rPr>
              <a:t>Инструменты</a:t>
            </a:r>
            <a:r>
              <a:rPr sz="1200" spc="-19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-4" dirty="0">
                <a:solidFill>
                  <a:srgbClr val="333333"/>
                </a:solidFill>
                <a:latin typeface="Calibri"/>
                <a:cs typeface="Calibri"/>
              </a:rPr>
              <a:t>цифрового</a:t>
            </a:r>
            <a:r>
              <a:rPr sz="1200" spc="-19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-4" dirty="0">
                <a:solidFill>
                  <a:srgbClr val="333333"/>
                </a:solidFill>
                <a:latin typeface="Calibri"/>
                <a:cs typeface="Calibri"/>
              </a:rPr>
              <a:t>учета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9088" indent="-214789" defTabSz="685800">
              <a:spcBef>
                <a:spcPts val="225"/>
              </a:spcBef>
              <a:buFont typeface="Wingdings"/>
              <a:buChar char=""/>
              <a:tabLst>
                <a:tab pos="319563" algn="l"/>
              </a:tabLst>
            </a:pPr>
            <a:r>
              <a:rPr sz="1200" spc="-8" dirty="0">
                <a:solidFill>
                  <a:srgbClr val="333333"/>
                </a:solidFill>
                <a:latin typeface="Calibri"/>
                <a:cs typeface="Calibri"/>
              </a:rPr>
              <a:t>Системы</a:t>
            </a:r>
            <a:r>
              <a:rPr sz="12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333333"/>
                </a:solidFill>
                <a:latin typeface="Calibri"/>
                <a:cs typeface="Calibri"/>
              </a:rPr>
              <a:t>документооборота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9088" indent="-214789" defTabSz="685800">
              <a:spcBef>
                <a:spcPts val="225"/>
              </a:spcBef>
              <a:buFont typeface="Wingdings"/>
              <a:buChar char=""/>
              <a:tabLst>
                <a:tab pos="319563" algn="l"/>
              </a:tabLst>
            </a:pPr>
            <a:r>
              <a:rPr sz="1200" spc="-8" dirty="0">
                <a:solidFill>
                  <a:srgbClr val="333333"/>
                </a:solidFill>
                <a:latin typeface="Calibri"/>
                <a:cs typeface="Calibri"/>
              </a:rPr>
              <a:t>Средства </a:t>
            </a:r>
            <a:r>
              <a:rPr sz="1200" spc="-4" dirty="0">
                <a:solidFill>
                  <a:srgbClr val="333333"/>
                </a:solidFill>
                <a:latin typeface="Calibri"/>
                <a:cs typeface="Calibri"/>
              </a:rPr>
              <a:t>управления</a:t>
            </a:r>
            <a:r>
              <a:rPr sz="12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-4" dirty="0">
                <a:solidFill>
                  <a:srgbClr val="333333"/>
                </a:solidFill>
                <a:latin typeface="Calibri"/>
                <a:cs typeface="Calibri"/>
              </a:rPr>
              <a:t>данными</a:t>
            </a:r>
            <a:r>
              <a:rPr sz="1200" spc="-11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Calibri"/>
                <a:cs typeface="Calibri"/>
              </a:rPr>
              <a:t>и </a:t>
            </a:r>
            <a:r>
              <a:rPr sz="1200" spc="-4" dirty="0">
                <a:solidFill>
                  <a:srgbClr val="333333"/>
                </a:solidFill>
                <a:latin typeface="Calibri"/>
                <a:cs typeface="Calibri"/>
              </a:rPr>
              <a:t>знаниями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8927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kern="0" dirty="0" smtClean="0">
                <a:solidFill>
                  <a:srgbClr val="002060"/>
                </a:solidFill>
              </a:rPr>
              <a:t>Подготовка </a:t>
            </a:r>
            <a:r>
              <a:rPr lang="ru-RU" sz="3200" b="1" kern="0" dirty="0" smtClean="0">
                <a:solidFill>
                  <a:srgbClr val="002060"/>
                </a:solidFill>
              </a:rPr>
              <a:t>кадров</a:t>
            </a:r>
            <a:endParaRPr lang="ru-RU" sz="3200" b="1" kern="0" dirty="0">
              <a:solidFill>
                <a:srgbClr val="00206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5219054"/>
            <a:ext cx="7340220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4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8698" y="889760"/>
            <a:ext cx="7496651" cy="693043"/>
          </a:xfrm>
          <a:prstGeom prst="rect">
            <a:avLst/>
          </a:prstGeom>
        </p:spPr>
        <p:txBody>
          <a:bodyPr vert="horz" wrap="square" lIns="0" tIns="70961" rIns="0" bIns="0" rtlCol="0">
            <a:spAutoFit/>
          </a:bodyPr>
          <a:lstStyle/>
          <a:p>
            <a:pPr marL="9525">
              <a:spcBef>
                <a:spcPts val="559"/>
              </a:spcBef>
            </a:pPr>
            <a:endParaRPr sz="2400" dirty="0"/>
          </a:p>
          <a:p>
            <a:pPr marL="138113">
              <a:spcBef>
                <a:spcPts val="296"/>
              </a:spcBef>
              <a:tabLst>
                <a:tab pos="4811078" algn="l"/>
              </a:tabLst>
            </a:pPr>
            <a:r>
              <a:rPr sz="1388" spc="4" dirty="0">
                <a:solidFill>
                  <a:srgbClr val="808080"/>
                </a:solidFill>
              </a:rPr>
              <a:t>Доиндустриальное</a:t>
            </a:r>
            <a:r>
              <a:rPr sz="1388" spc="-23" dirty="0">
                <a:solidFill>
                  <a:srgbClr val="808080"/>
                </a:solidFill>
              </a:rPr>
              <a:t> </a:t>
            </a:r>
            <a:r>
              <a:rPr sz="1388" spc="4" dirty="0">
                <a:solidFill>
                  <a:srgbClr val="808080"/>
                </a:solidFill>
              </a:rPr>
              <a:t>сельское</a:t>
            </a:r>
            <a:r>
              <a:rPr sz="1388" spc="11" dirty="0">
                <a:solidFill>
                  <a:srgbClr val="808080"/>
                </a:solidFill>
              </a:rPr>
              <a:t> </a:t>
            </a:r>
            <a:r>
              <a:rPr sz="1388" dirty="0">
                <a:solidFill>
                  <a:srgbClr val="808080"/>
                </a:solidFill>
              </a:rPr>
              <a:t>хозяйство	</a:t>
            </a:r>
            <a:r>
              <a:rPr sz="1388" spc="4" dirty="0">
                <a:solidFill>
                  <a:srgbClr val="808080"/>
                </a:solidFill>
              </a:rPr>
              <a:t>Современное</a:t>
            </a:r>
            <a:r>
              <a:rPr sz="1388" spc="-19" dirty="0">
                <a:solidFill>
                  <a:srgbClr val="808080"/>
                </a:solidFill>
              </a:rPr>
              <a:t> </a:t>
            </a:r>
            <a:r>
              <a:rPr sz="1388" spc="4" dirty="0">
                <a:solidFill>
                  <a:srgbClr val="808080"/>
                </a:solidFill>
              </a:rPr>
              <a:t>сельское</a:t>
            </a:r>
            <a:r>
              <a:rPr sz="1388" spc="-4" dirty="0">
                <a:solidFill>
                  <a:srgbClr val="808080"/>
                </a:solidFill>
              </a:rPr>
              <a:t> </a:t>
            </a:r>
            <a:r>
              <a:rPr sz="1388" dirty="0">
                <a:solidFill>
                  <a:srgbClr val="808080"/>
                </a:solidFill>
              </a:rPr>
              <a:t>хозяйство</a:t>
            </a:r>
            <a:endParaRPr sz="1388" dirty="0"/>
          </a:p>
        </p:txBody>
      </p:sp>
      <p:grpSp>
        <p:nvGrpSpPr>
          <p:cNvPr id="3" name="object 3"/>
          <p:cNvGrpSpPr/>
          <p:nvPr/>
        </p:nvGrpSpPr>
        <p:grpSpPr>
          <a:xfrm>
            <a:off x="436626" y="1618485"/>
            <a:ext cx="8276749" cy="4047649"/>
            <a:chOff x="582168" y="1014980"/>
            <a:chExt cx="11035665" cy="5396865"/>
          </a:xfrm>
        </p:grpSpPr>
        <p:sp>
          <p:nvSpPr>
            <p:cNvPr id="4" name="object 4"/>
            <p:cNvSpPr/>
            <p:nvPr/>
          </p:nvSpPr>
          <p:spPr>
            <a:xfrm>
              <a:off x="582168" y="1014983"/>
              <a:ext cx="11035665" cy="5396865"/>
            </a:xfrm>
            <a:custGeom>
              <a:avLst/>
              <a:gdLst/>
              <a:ahLst/>
              <a:cxnLst/>
              <a:rect l="l" t="t" r="r" b="b"/>
              <a:pathLst>
                <a:path w="11035665" h="5396865">
                  <a:moveTo>
                    <a:pt x="5068824" y="248475"/>
                  </a:moveTo>
                  <a:lnTo>
                    <a:pt x="5063769" y="198399"/>
                  </a:lnTo>
                  <a:lnTo>
                    <a:pt x="5049291" y="151765"/>
                  </a:lnTo>
                  <a:lnTo>
                    <a:pt x="5026380" y="109550"/>
                  </a:lnTo>
                  <a:lnTo>
                    <a:pt x="4996040" y="72783"/>
                  </a:lnTo>
                  <a:lnTo>
                    <a:pt x="4959274" y="42443"/>
                  </a:lnTo>
                  <a:lnTo>
                    <a:pt x="4917059" y="19532"/>
                  </a:lnTo>
                  <a:lnTo>
                    <a:pt x="4870424" y="5054"/>
                  </a:lnTo>
                  <a:lnTo>
                    <a:pt x="4820348" y="0"/>
                  </a:lnTo>
                  <a:lnTo>
                    <a:pt x="248475" y="0"/>
                  </a:lnTo>
                  <a:lnTo>
                    <a:pt x="198386" y="5054"/>
                  </a:lnTo>
                  <a:lnTo>
                    <a:pt x="151752" y="19532"/>
                  </a:lnTo>
                  <a:lnTo>
                    <a:pt x="109537" y="42443"/>
                  </a:lnTo>
                  <a:lnTo>
                    <a:pt x="72771" y="72783"/>
                  </a:lnTo>
                  <a:lnTo>
                    <a:pt x="42430" y="109550"/>
                  </a:lnTo>
                  <a:lnTo>
                    <a:pt x="19519" y="151765"/>
                  </a:lnTo>
                  <a:lnTo>
                    <a:pt x="5041" y="198399"/>
                  </a:lnTo>
                  <a:lnTo>
                    <a:pt x="0" y="248475"/>
                  </a:lnTo>
                  <a:lnTo>
                    <a:pt x="0" y="5148021"/>
                  </a:lnTo>
                  <a:lnTo>
                    <a:pt x="5041" y="5198097"/>
                  </a:lnTo>
                  <a:lnTo>
                    <a:pt x="19519" y="5244731"/>
                  </a:lnTo>
                  <a:lnTo>
                    <a:pt x="42430" y="5286946"/>
                  </a:lnTo>
                  <a:lnTo>
                    <a:pt x="72771" y="5323713"/>
                  </a:lnTo>
                  <a:lnTo>
                    <a:pt x="109537" y="5354053"/>
                  </a:lnTo>
                  <a:lnTo>
                    <a:pt x="151752" y="5376964"/>
                  </a:lnTo>
                  <a:lnTo>
                    <a:pt x="198386" y="5391442"/>
                  </a:lnTo>
                  <a:lnTo>
                    <a:pt x="248475" y="5396484"/>
                  </a:lnTo>
                  <a:lnTo>
                    <a:pt x="4820348" y="5396484"/>
                  </a:lnTo>
                  <a:lnTo>
                    <a:pt x="4870424" y="5391442"/>
                  </a:lnTo>
                  <a:lnTo>
                    <a:pt x="4917059" y="5376964"/>
                  </a:lnTo>
                  <a:lnTo>
                    <a:pt x="4959274" y="5354053"/>
                  </a:lnTo>
                  <a:lnTo>
                    <a:pt x="4996040" y="5323713"/>
                  </a:lnTo>
                  <a:lnTo>
                    <a:pt x="5026380" y="5286946"/>
                  </a:lnTo>
                  <a:lnTo>
                    <a:pt x="5049291" y="5244731"/>
                  </a:lnTo>
                  <a:lnTo>
                    <a:pt x="5063769" y="5198097"/>
                  </a:lnTo>
                  <a:lnTo>
                    <a:pt x="5068824" y="5148021"/>
                  </a:lnTo>
                  <a:lnTo>
                    <a:pt x="5068824" y="248475"/>
                  </a:lnTo>
                  <a:close/>
                </a:path>
                <a:path w="11035665" h="5396865">
                  <a:moveTo>
                    <a:pt x="11035284" y="245262"/>
                  </a:moveTo>
                  <a:lnTo>
                    <a:pt x="11030293" y="195834"/>
                  </a:lnTo>
                  <a:lnTo>
                    <a:pt x="11016005" y="149796"/>
                  </a:lnTo>
                  <a:lnTo>
                    <a:pt x="10993387" y="108140"/>
                  </a:lnTo>
                  <a:lnTo>
                    <a:pt x="10963440" y="71843"/>
                  </a:lnTo>
                  <a:lnTo>
                    <a:pt x="10927144" y="41897"/>
                  </a:lnTo>
                  <a:lnTo>
                    <a:pt x="10885488" y="19278"/>
                  </a:lnTo>
                  <a:lnTo>
                    <a:pt x="10839450" y="4991"/>
                  </a:lnTo>
                  <a:lnTo>
                    <a:pt x="10790022" y="0"/>
                  </a:lnTo>
                  <a:lnTo>
                    <a:pt x="6277254" y="0"/>
                  </a:lnTo>
                  <a:lnTo>
                    <a:pt x="6227813" y="4991"/>
                  </a:lnTo>
                  <a:lnTo>
                    <a:pt x="6181776" y="19278"/>
                  </a:lnTo>
                  <a:lnTo>
                    <a:pt x="6140120" y="41897"/>
                  </a:lnTo>
                  <a:lnTo>
                    <a:pt x="6103823" y="71843"/>
                  </a:lnTo>
                  <a:lnTo>
                    <a:pt x="6073876" y="108140"/>
                  </a:lnTo>
                  <a:lnTo>
                    <a:pt x="6051258" y="149796"/>
                  </a:lnTo>
                  <a:lnTo>
                    <a:pt x="6036970" y="195834"/>
                  </a:lnTo>
                  <a:lnTo>
                    <a:pt x="6031979" y="245262"/>
                  </a:lnTo>
                  <a:lnTo>
                    <a:pt x="6031979" y="5151221"/>
                  </a:lnTo>
                  <a:lnTo>
                    <a:pt x="6036970" y="5200662"/>
                  </a:lnTo>
                  <a:lnTo>
                    <a:pt x="6051258" y="5246700"/>
                  </a:lnTo>
                  <a:lnTo>
                    <a:pt x="6073876" y="5288356"/>
                  </a:lnTo>
                  <a:lnTo>
                    <a:pt x="6103823" y="5324653"/>
                  </a:lnTo>
                  <a:lnTo>
                    <a:pt x="6140120" y="5354599"/>
                  </a:lnTo>
                  <a:lnTo>
                    <a:pt x="6181776" y="5377218"/>
                  </a:lnTo>
                  <a:lnTo>
                    <a:pt x="6227813" y="5391505"/>
                  </a:lnTo>
                  <a:lnTo>
                    <a:pt x="6277254" y="5396484"/>
                  </a:lnTo>
                  <a:lnTo>
                    <a:pt x="10790022" y="5396484"/>
                  </a:lnTo>
                  <a:lnTo>
                    <a:pt x="10839450" y="5391505"/>
                  </a:lnTo>
                  <a:lnTo>
                    <a:pt x="10885488" y="5377218"/>
                  </a:lnTo>
                  <a:lnTo>
                    <a:pt x="10927144" y="5354599"/>
                  </a:lnTo>
                  <a:lnTo>
                    <a:pt x="10963440" y="5324653"/>
                  </a:lnTo>
                  <a:lnTo>
                    <a:pt x="10993387" y="5288356"/>
                  </a:lnTo>
                  <a:lnTo>
                    <a:pt x="11016005" y="5246700"/>
                  </a:lnTo>
                  <a:lnTo>
                    <a:pt x="11030293" y="5200662"/>
                  </a:lnTo>
                  <a:lnTo>
                    <a:pt x="11035284" y="5151221"/>
                  </a:lnTo>
                  <a:lnTo>
                    <a:pt x="11035284" y="245262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27136" y="1313688"/>
              <a:ext cx="3214115" cy="145389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245351" y="1842516"/>
            <a:ext cx="2410778" cy="868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85800"/>
            <a:endParaRPr sz="97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0031" marR="244793" algn="ctr" defTabSz="685800">
              <a:lnSpc>
                <a:spcPts val="870"/>
              </a:lnSpc>
              <a:spcBef>
                <a:spcPts val="683"/>
              </a:spcBef>
            </a:pPr>
            <a:r>
              <a:rPr sz="825" spc="-4" dirty="0">
                <a:solidFill>
                  <a:srgbClr val="FFFFFF"/>
                </a:solidFill>
                <a:latin typeface="Cambria"/>
                <a:cs typeface="Cambria"/>
              </a:rPr>
              <a:t>Беспилотный летательный </a:t>
            </a:r>
            <a:r>
              <a:rPr sz="825" dirty="0">
                <a:solidFill>
                  <a:srgbClr val="FFFFFF"/>
                </a:solidFill>
                <a:latin typeface="Cambria"/>
                <a:cs typeface="Cambria"/>
              </a:rPr>
              <a:t>аппарат </a:t>
            </a:r>
            <a:r>
              <a:rPr sz="825" spc="-4" dirty="0">
                <a:solidFill>
                  <a:srgbClr val="FFFFFF"/>
                </a:solidFill>
                <a:latin typeface="Cambria"/>
                <a:cs typeface="Cambria"/>
              </a:rPr>
              <a:t>для </a:t>
            </a:r>
            <a:r>
              <a:rPr sz="825" spc="-172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25" spc="-4" dirty="0">
                <a:solidFill>
                  <a:srgbClr val="FFFFFF"/>
                </a:solidFill>
                <a:latin typeface="Cambria"/>
                <a:cs typeface="Cambria"/>
              </a:rPr>
              <a:t>эффективного</a:t>
            </a:r>
            <a:r>
              <a:rPr sz="825" spc="-23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25" spc="-4" dirty="0">
                <a:solidFill>
                  <a:srgbClr val="FFFFFF"/>
                </a:solidFill>
                <a:latin typeface="Cambria"/>
                <a:cs typeface="Cambria"/>
              </a:rPr>
              <a:t>земледелия</a:t>
            </a:r>
            <a:endParaRPr sz="825">
              <a:solidFill>
                <a:prstClr val="black"/>
              </a:solidFill>
              <a:latin typeface="Cambria"/>
              <a:cs typeface="Cambria"/>
            </a:endParaRPr>
          </a:p>
          <a:p>
            <a:pPr algn="ctr" defTabSz="685800">
              <a:spcBef>
                <a:spcPts val="221"/>
              </a:spcBef>
            </a:pPr>
            <a:r>
              <a:rPr sz="750" spc="-4" dirty="0">
                <a:solidFill>
                  <a:srgbClr val="FFFFFF"/>
                </a:solidFill>
                <a:latin typeface="Cambria"/>
                <a:cs typeface="Cambria"/>
              </a:rPr>
              <a:t>СОКРАЩЕНИЕ</a:t>
            </a:r>
            <a:endParaRPr sz="750">
              <a:solidFill>
                <a:prstClr val="black"/>
              </a:solidFill>
              <a:latin typeface="Cambria"/>
              <a:cs typeface="Cambria"/>
            </a:endParaRPr>
          </a:p>
          <a:p>
            <a:pPr marL="953" algn="ctr" defTabSz="685800">
              <a:lnSpc>
                <a:spcPts val="930"/>
              </a:lnSpc>
              <a:spcBef>
                <a:spcPts val="188"/>
              </a:spcBef>
            </a:pPr>
            <a:r>
              <a:rPr sz="825" spc="-4" dirty="0">
                <a:solidFill>
                  <a:srgbClr val="FFFFFF"/>
                </a:solidFill>
                <a:latin typeface="Cambria"/>
                <a:cs typeface="Cambria"/>
              </a:rPr>
              <a:t>использования</a:t>
            </a:r>
            <a:r>
              <a:rPr sz="825" spc="-1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25" dirty="0">
                <a:solidFill>
                  <a:srgbClr val="FFFFFF"/>
                </a:solidFill>
                <a:latin typeface="Cambria"/>
                <a:cs typeface="Cambria"/>
              </a:rPr>
              <a:t>химических</a:t>
            </a:r>
            <a:r>
              <a:rPr sz="825" spc="-23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25" dirty="0">
                <a:solidFill>
                  <a:srgbClr val="FFFFFF"/>
                </a:solidFill>
                <a:latin typeface="Cambria"/>
                <a:cs typeface="Cambria"/>
              </a:rPr>
              <a:t>веществ</a:t>
            </a:r>
            <a:endParaRPr sz="825">
              <a:solidFill>
                <a:prstClr val="black"/>
              </a:solidFill>
              <a:latin typeface="Cambria"/>
              <a:cs typeface="Cambria"/>
            </a:endParaRPr>
          </a:p>
          <a:p>
            <a:pPr algn="ctr" defTabSz="685800">
              <a:lnSpc>
                <a:spcPts val="930"/>
              </a:lnSpc>
            </a:pPr>
            <a:r>
              <a:rPr sz="825" b="1" dirty="0">
                <a:solidFill>
                  <a:srgbClr val="FFFFFF"/>
                </a:solidFill>
                <a:latin typeface="Cambria"/>
                <a:cs typeface="Cambria"/>
              </a:rPr>
              <a:t>на</a:t>
            </a:r>
            <a:r>
              <a:rPr sz="825" b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25" b="1" spc="-8" dirty="0">
                <a:solidFill>
                  <a:srgbClr val="FFFFFF"/>
                </a:solidFill>
                <a:latin typeface="Cambria"/>
                <a:cs typeface="Cambria"/>
              </a:rPr>
              <a:t>20-40%</a:t>
            </a:r>
            <a:endParaRPr sz="825">
              <a:solidFill>
                <a:prstClr val="black"/>
              </a:solidFill>
              <a:latin typeface="Cambria"/>
              <a:cs typeface="Cambr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056536" y="1840135"/>
            <a:ext cx="3601879" cy="3632835"/>
            <a:chOff x="6742048" y="1310513"/>
            <a:chExt cx="4802505" cy="484378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45223" y="1313688"/>
              <a:ext cx="1438655" cy="145389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745223" y="1313688"/>
              <a:ext cx="1438910" cy="1454150"/>
            </a:xfrm>
            <a:custGeom>
              <a:avLst/>
              <a:gdLst/>
              <a:ahLst/>
              <a:cxnLst/>
              <a:rect l="l" t="t" r="r" b="b"/>
              <a:pathLst>
                <a:path w="1438909" h="1454150">
                  <a:moveTo>
                    <a:pt x="0" y="0"/>
                  </a:moveTo>
                  <a:lnTo>
                    <a:pt x="1438655" y="0"/>
                  </a:lnTo>
                  <a:lnTo>
                    <a:pt x="1438655" y="1453896"/>
                  </a:lnTo>
                  <a:lnTo>
                    <a:pt x="0" y="1453896"/>
                  </a:lnTo>
                  <a:lnTo>
                    <a:pt x="0" y="0"/>
                  </a:lnTo>
                  <a:close/>
                </a:path>
              </a:pathLst>
            </a:custGeom>
            <a:ln w="60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02595" y="3006852"/>
              <a:ext cx="1438655" cy="145389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102595" y="3006852"/>
              <a:ext cx="1438910" cy="1454150"/>
            </a:xfrm>
            <a:custGeom>
              <a:avLst/>
              <a:gdLst/>
              <a:ahLst/>
              <a:cxnLst/>
              <a:rect l="l" t="t" r="r" b="b"/>
              <a:pathLst>
                <a:path w="1438909" h="1454150">
                  <a:moveTo>
                    <a:pt x="0" y="0"/>
                  </a:moveTo>
                  <a:lnTo>
                    <a:pt x="1438655" y="0"/>
                  </a:lnTo>
                  <a:lnTo>
                    <a:pt x="1438655" y="1453896"/>
                  </a:lnTo>
                  <a:lnTo>
                    <a:pt x="0" y="1453896"/>
                  </a:lnTo>
                  <a:lnTo>
                    <a:pt x="0" y="0"/>
                  </a:lnTo>
                  <a:close/>
                </a:path>
              </a:pathLst>
            </a:custGeom>
            <a:ln w="60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27135" y="4701540"/>
              <a:ext cx="3214115" cy="145237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058917" y="3112388"/>
            <a:ext cx="2409825" cy="1082925"/>
          </a:xfrm>
          <a:prstGeom prst="rect">
            <a:avLst/>
          </a:prstGeom>
          <a:solidFill>
            <a:srgbClr val="A7A8A7"/>
          </a:solidFill>
        </p:spPr>
        <p:txBody>
          <a:bodyPr vert="horz" wrap="square" lIns="0" tIns="0" rIns="0" bIns="0" rtlCol="0">
            <a:spAutoFit/>
          </a:bodyPr>
          <a:lstStyle/>
          <a:p>
            <a:pPr algn="ctr" defTabSz="685800">
              <a:lnSpc>
                <a:spcPts val="1110"/>
              </a:lnSpc>
            </a:pPr>
            <a:r>
              <a:rPr sz="1050" dirty="0">
                <a:solidFill>
                  <a:srgbClr val="FFFFFF"/>
                </a:solidFill>
                <a:latin typeface="Cambria"/>
                <a:cs typeface="Cambria"/>
              </a:rPr>
              <a:t>Система</a:t>
            </a:r>
            <a:r>
              <a:rPr sz="1050" spc="-3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50" spc="-4" dirty="0">
                <a:solidFill>
                  <a:srgbClr val="FFFFFF"/>
                </a:solidFill>
                <a:latin typeface="Cambria"/>
                <a:cs typeface="Cambria"/>
              </a:rPr>
              <a:t>"умного"</a:t>
            </a:r>
            <a:r>
              <a:rPr sz="1050" spc="-26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50" spc="-4" dirty="0">
                <a:solidFill>
                  <a:srgbClr val="FFFFFF"/>
                </a:solidFill>
                <a:latin typeface="Cambria"/>
                <a:cs typeface="Cambria"/>
              </a:rPr>
              <a:t>земледелия: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213360" marR="207169" indent="-953" algn="ctr" defTabSz="685800">
              <a:lnSpc>
                <a:spcPts val="1110"/>
              </a:lnSpc>
              <a:spcBef>
                <a:spcPts val="439"/>
              </a:spcBef>
            </a:pPr>
            <a:r>
              <a:rPr sz="1050" spc="-4" dirty="0">
                <a:solidFill>
                  <a:srgbClr val="FFFFFF"/>
                </a:solidFill>
                <a:latin typeface="Cambria"/>
                <a:cs typeface="Cambria"/>
              </a:rPr>
              <a:t>элементы </a:t>
            </a:r>
            <a:r>
              <a:rPr sz="1050" dirty="0">
                <a:solidFill>
                  <a:srgbClr val="FFFFFF"/>
                </a:solidFill>
                <a:latin typeface="Cambria"/>
                <a:cs typeface="Cambria"/>
              </a:rPr>
              <a:t>системы </a:t>
            </a:r>
            <a:r>
              <a:rPr sz="1050" spc="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50" spc="-4" dirty="0">
                <a:solidFill>
                  <a:srgbClr val="FFFFFF"/>
                </a:solidFill>
                <a:latin typeface="Cambria"/>
                <a:cs typeface="Cambria"/>
              </a:rPr>
              <a:t>дифференцированного полива </a:t>
            </a:r>
            <a:r>
              <a:rPr sz="1050" dirty="0">
                <a:solidFill>
                  <a:srgbClr val="FFFFFF"/>
                </a:solidFill>
                <a:latin typeface="Cambria"/>
                <a:cs typeface="Cambria"/>
              </a:rPr>
              <a:t>и </a:t>
            </a:r>
            <a:r>
              <a:rPr sz="1050" spc="-22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srgbClr val="FFFFFF"/>
                </a:solidFill>
                <a:latin typeface="Cambria"/>
                <a:cs typeface="Cambria"/>
              </a:rPr>
              <a:t>внесения</a:t>
            </a:r>
            <a:r>
              <a:rPr sz="1050" spc="-23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50" spc="-8" dirty="0">
                <a:solidFill>
                  <a:srgbClr val="FFFFFF"/>
                </a:solidFill>
                <a:latin typeface="Cambria"/>
                <a:cs typeface="Cambria"/>
              </a:rPr>
              <a:t>удобрений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99060" marR="92869" algn="ctr" defTabSz="685800">
              <a:lnSpc>
                <a:spcPct val="88900"/>
              </a:lnSpc>
              <a:spcBef>
                <a:spcPts val="398"/>
              </a:spcBef>
            </a:pPr>
            <a:r>
              <a:rPr sz="788" dirty="0">
                <a:solidFill>
                  <a:srgbClr val="FFFFFF"/>
                </a:solidFill>
                <a:latin typeface="Cambria"/>
                <a:cs typeface="Cambria"/>
              </a:rPr>
              <a:t>Экономия</a:t>
            </a:r>
            <a:r>
              <a:rPr sz="788" spc="-38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50" b="1" dirty="0">
                <a:solidFill>
                  <a:srgbClr val="C00000"/>
                </a:solidFill>
                <a:latin typeface="Cambria"/>
                <a:cs typeface="Cambria"/>
              </a:rPr>
              <a:t>до</a:t>
            </a:r>
            <a:r>
              <a:rPr sz="1050" b="1" spc="-1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200" b="1" spc="-4" dirty="0">
                <a:solidFill>
                  <a:srgbClr val="C00000"/>
                </a:solidFill>
                <a:latin typeface="Cambria"/>
                <a:cs typeface="Cambria"/>
              </a:rPr>
              <a:t>40%</a:t>
            </a:r>
            <a:r>
              <a:rPr sz="1200" b="1" spc="-1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788" dirty="0">
                <a:solidFill>
                  <a:srgbClr val="FFFFFF"/>
                </a:solidFill>
                <a:latin typeface="Cambria"/>
                <a:cs typeface="Cambria"/>
              </a:rPr>
              <a:t>точечного</a:t>
            </a:r>
            <a:r>
              <a:rPr sz="788" spc="-3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88" dirty="0">
                <a:solidFill>
                  <a:srgbClr val="FFFFFF"/>
                </a:solidFill>
                <a:latin typeface="Cambria"/>
                <a:cs typeface="Cambria"/>
              </a:rPr>
              <a:t>использования </a:t>
            </a:r>
            <a:r>
              <a:rPr sz="788" spc="-1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88" dirty="0">
                <a:solidFill>
                  <a:srgbClr val="FFFFFF"/>
                </a:solidFill>
                <a:latin typeface="Cambria"/>
                <a:cs typeface="Cambria"/>
              </a:rPr>
              <a:t>ресурсов воды и энергии, экономия </a:t>
            </a:r>
            <a:r>
              <a:rPr sz="1050" b="1" spc="-4" dirty="0">
                <a:solidFill>
                  <a:srgbClr val="C00000"/>
                </a:solidFill>
                <a:latin typeface="Cambria"/>
                <a:cs typeface="Cambria"/>
              </a:rPr>
              <a:t>10-25% </a:t>
            </a:r>
            <a:r>
              <a:rPr sz="105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788" dirty="0">
                <a:solidFill>
                  <a:srgbClr val="FFFFFF"/>
                </a:solidFill>
                <a:latin typeface="Cambria"/>
                <a:cs typeface="Cambria"/>
              </a:rPr>
              <a:t>издержек</a:t>
            </a:r>
            <a:endParaRPr sz="788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45351" y="4383406"/>
            <a:ext cx="2410778" cy="864019"/>
          </a:xfrm>
          <a:prstGeom prst="rect">
            <a:avLst/>
          </a:prstGeom>
        </p:spPr>
        <p:txBody>
          <a:bodyPr vert="horz" wrap="square" lIns="0" tIns="953" rIns="0" bIns="0" rtlCol="0">
            <a:spAutoFit/>
          </a:bodyPr>
          <a:lstStyle/>
          <a:p>
            <a:pPr defTabSz="685800">
              <a:spcBef>
                <a:spcPts val="8"/>
              </a:spcBef>
            </a:pP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429" algn="ctr" defTabSz="685800"/>
            <a:r>
              <a:rPr sz="1200" spc="-4" dirty="0">
                <a:solidFill>
                  <a:srgbClr val="FFFFFF"/>
                </a:solidFill>
                <a:latin typeface="Cambria"/>
                <a:cs typeface="Cambria"/>
              </a:rPr>
              <a:t>ERP-системы</a:t>
            </a:r>
            <a:endParaRPr sz="1200">
              <a:solidFill>
                <a:prstClr val="black"/>
              </a:solidFill>
              <a:latin typeface="Cambria"/>
              <a:cs typeface="Cambria"/>
            </a:endParaRPr>
          </a:p>
          <a:p>
            <a:pPr marL="287179" marR="281464" algn="ctr" defTabSz="685800">
              <a:lnSpc>
                <a:spcPts val="863"/>
              </a:lnSpc>
              <a:spcBef>
                <a:spcPts val="518"/>
              </a:spcBef>
            </a:pPr>
            <a:r>
              <a:rPr sz="825" dirty="0">
                <a:solidFill>
                  <a:srgbClr val="FFFFFF"/>
                </a:solidFill>
                <a:latin typeface="Cambria"/>
                <a:cs typeface="Cambria"/>
              </a:rPr>
              <a:t>комплексные</a:t>
            </a:r>
            <a:r>
              <a:rPr sz="825" spc="-38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25" dirty="0">
                <a:solidFill>
                  <a:srgbClr val="FFFFFF"/>
                </a:solidFill>
                <a:latin typeface="Cambria"/>
                <a:cs typeface="Cambria"/>
              </a:rPr>
              <a:t>системы</a:t>
            </a:r>
            <a:r>
              <a:rPr sz="825" spc="-23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25" spc="-4" dirty="0">
                <a:solidFill>
                  <a:srgbClr val="FFFFFF"/>
                </a:solidFill>
                <a:latin typeface="Cambria"/>
                <a:cs typeface="Cambria"/>
              </a:rPr>
              <a:t>автоматизации </a:t>
            </a:r>
            <a:r>
              <a:rPr sz="825" spc="-172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25" spc="-4" dirty="0">
                <a:solidFill>
                  <a:srgbClr val="FFFFFF"/>
                </a:solidFill>
                <a:latin typeface="Cambria"/>
                <a:cs typeface="Cambria"/>
              </a:rPr>
              <a:t>сельскохозяйственного</a:t>
            </a:r>
            <a:r>
              <a:rPr sz="825" spc="-23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25" spc="-4" dirty="0">
                <a:solidFill>
                  <a:srgbClr val="FFFFFF"/>
                </a:solidFill>
                <a:latin typeface="Cambria"/>
                <a:cs typeface="Cambria"/>
              </a:rPr>
              <a:t>производства</a:t>
            </a:r>
            <a:endParaRPr sz="825">
              <a:solidFill>
                <a:prstClr val="black"/>
              </a:solidFill>
              <a:latin typeface="Cambria"/>
              <a:cs typeface="Cambria"/>
            </a:endParaRPr>
          </a:p>
          <a:p>
            <a:pPr marL="23336" algn="ctr" defTabSz="685800">
              <a:spcBef>
                <a:spcPts val="217"/>
              </a:spcBef>
            </a:pPr>
            <a:r>
              <a:rPr sz="825" dirty="0">
                <a:solidFill>
                  <a:srgbClr val="FFFFFF"/>
                </a:solidFill>
                <a:latin typeface="Cambria"/>
                <a:cs typeface="Cambria"/>
              </a:rPr>
              <a:t>(учет,</a:t>
            </a:r>
            <a:r>
              <a:rPr sz="825" spc="-8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25" spc="-4" dirty="0">
                <a:solidFill>
                  <a:srgbClr val="FFFFFF"/>
                </a:solidFill>
                <a:latin typeface="Cambria"/>
                <a:cs typeface="Cambria"/>
              </a:rPr>
              <a:t>аналитика,</a:t>
            </a:r>
            <a:r>
              <a:rPr sz="825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25" spc="-4" dirty="0">
                <a:solidFill>
                  <a:srgbClr val="FFFFFF"/>
                </a:solidFill>
                <a:latin typeface="Cambria"/>
                <a:cs typeface="Cambria"/>
              </a:rPr>
              <a:t>планирование)</a:t>
            </a:r>
            <a:endParaRPr sz="825">
              <a:solidFill>
                <a:prstClr val="black"/>
              </a:solidFill>
              <a:latin typeface="Cambria"/>
              <a:cs typeface="Cambri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796796" y="1881377"/>
            <a:ext cx="4343876" cy="3593783"/>
            <a:chOff x="2395727" y="1365503"/>
            <a:chExt cx="5791835" cy="479171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95727" y="1365503"/>
              <a:ext cx="3118103" cy="14097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45224" y="4701539"/>
              <a:ext cx="1438655" cy="145237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745224" y="4701539"/>
              <a:ext cx="1438910" cy="1452880"/>
            </a:xfrm>
            <a:custGeom>
              <a:avLst/>
              <a:gdLst/>
              <a:ahLst/>
              <a:cxnLst/>
              <a:rect l="l" t="t" r="r" b="b"/>
              <a:pathLst>
                <a:path w="1438909" h="1452879">
                  <a:moveTo>
                    <a:pt x="0" y="0"/>
                  </a:moveTo>
                  <a:lnTo>
                    <a:pt x="1438655" y="0"/>
                  </a:lnTo>
                  <a:lnTo>
                    <a:pt x="1438655" y="1452372"/>
                  </a:lnTo>
                  <a:lnTo>
                    <a:pt x="0" y="1452372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796796" y="1881377"/>
            <a:ext cx="2338864" cy="874277"/>
          </a:xfrm>
          <a:prstGeom prst="rect">
            <a:avLst/>
          </a:prstGeom>
        </p:spPr>
        <p:txBody>
          <a:bodyPr vert="horz" wrap="square" lIns="0" tIns="180022" rIns="0" bIns="0" rtlCol="0">
            <a:spAutoFit/>
          </a:bodyPr>
          <a:lstStyle/>
          <a:p>
            <a:pPr marL="186214" marR="181928" indent="953" algn="ctr" defTabSz="685800">
              <a:lnSpc>
                <a:spcPts val="1815"/>
              </a:lnSpc>
              <a:spcBef>
                <a:spcPts val="1417"/>
              </a:spcBef>
            </a:pPr>
            <a:r>
              <a:rPr sz="1725" spc="-4" dirty="0">
                <a:solidFill>
                  <a:srgbClr val="FFFFFF"/>
                </a:solidFill>
                <a:latin typeface="Cambria"/>
                <a:cs typeface="Cambria"/>
              </a:rPr>
              <a:t>Ручной, </a:t>
            </a:r>
            <a:r>
              <a:rPr sz="17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25" spc="-4" dirty="0">
                <a:solidFill>
                  <a:srgbClr val="FFFFFF"/>
                </a:solidFill>
                <a:latin typeface="Cambria"/>
                <a:cs typeface="Cambria"/>
              </a:rPr>
              <a:t>м</a:t>
            </a:r>
            <a:r>
              <a:rPr sz="1725" spc="-15" dirty="0">
                <a:solidFill>
                  <a:srgbClr val="FFFFFF"/>
                </a:solidFill>
                <a:latin typeface="Cambria"/>
                <a:cs typeface="Cambria"/>
              </a:rPr>
              <a:t>е</a:t>
            </a:r>
            <a:r>
              <a:rPr sz="1725" spc="-26" dirty="0">
                <a:solidFill>
                  <a:srgbClr val="FFFFFF"/>
                </a:solidFill>
                <a:latin typeface="Cambria"/>
                <a:cs typeface="Cambria"/>
              </a:rPr>
              <a:t>х</a:t>
            </a:r>
            <a:r>
              <a:rPr sz="1725" dirty="0">
                <a:solidFill>
                  <a:srgbClr val="FFFFFF"/>
                </a:solidFill>
                <a:latin typeface="Cambria"/>
                <a:cs typeface="Cambria"/>
              </a:rPr>
              <a:t>а</a:t>
            </a:r>
            <a:r>
              <a:rPr sz="1725" spc="-4" dirty="0">
                <a:solidFill>
                  <a:srgbClr val="FFFFFF"/>
                </a:solidFill>
                <a:latin typeface="Cambria"/>
                <a:cs typeface="Cambria"/>
              </a:rPr>
              <a:t>ни</a:t>
            </a:r>
            <a:r>
              <a:rPr sz="1725" dirty="0">
                <a:solidFill>
                  <a:srgbClr val="FFFFFF"/>
                </a:solidFill>
                <a:latin typeface="Cambria"/>
                <a:cs typeface="Cambria"/>
              </a:rPr>
              <a:t>з</a:t>
            </a:r>
            <a:r>
              <a:rPr sz="1725" spc="-4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r>
              <a:rPr sz="1725" dirty="0">
                <a:solidFill>
                  <a:srgbClr val="FFFFFF"/>
                </a:solidFill>
                <a:latin typeface="Cambria"/>
                <a:cs typeface="Cambria"/>
              </a:rPr>
              <a:t>ро</a:t>
            </a:r>
            <a:r>
              <a:rPr sz="1725" spc="-4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1725" dirty="0">
                <a:solidFill>
                  <a:srgbClr val="FFFFFF"/>
                </a:solidFill>
                <a:latin typeface="Cambria"/>
                <a:cs typeface="Cambria"/>
              </a:rPr>
              <a:t>а</a:t>
            </a:r>
            <a:r>
              <a:rPr sz="1725" spc="-4" dirty="0">
                <a:solidFill>
                  <a:srgbClr val="FFFFFF"/>
                </a:solidFill>
                <a:latin typeface="Cambria"/>
                <a:cs typeface="Cambria"/>
              </a:rPr>
              <a:t>нн</a:t>
            </a:r>
            <a:r>
              <a:rPr sz="1725" dirty="0">
                <a:solidFill>
                  <a:srgbClr val="FFFFFF"/>
                </a:solidFill>
                <a:latin typeface="Cambria"/>
                <a:cs typeface="Cambria"/>
              </a:rPr>
              <a:t>ый  </a:t>
            </a:r>
            <a:r>
              <a:rPr sz="1725" spc="-53" dirty="0">
                <a:solidFill>
                  <a:srgbClr val="FFFFFF"/>
                </a:solidFill>
                <a:latin typeface="Cambria"/>
                <a:cs typeface="Cambria"/>
              </a:rPr>
              <a:t>труд</a:t>
            </a:r>
            <a:endParaRPr sz="1725">
              <a:solidFill>
                <a:prstClr val="black"/>
              </a:solidFill>
              <a:latin typeface="Cambria"/>
              <a:cs typeface="Cambri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42271" y="1878997"/>
            <a:ext cx="2341245" cy="2292191"/>
            <a:chOff x="856361" y="1362328"/>
            <a:chExt cx="3121660" cy="3056255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9536" y="1365503"/>
              <a:ext cx="1395984" cy="140970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59536" y="1365503"/>
              <a:ext cx="1396365" cy="1409700"/>
            </a:xfrm>
            <a:custGeom>
              <a:avLst/>
              <a:gdLst/>
              <a:ahLst/>
              <a:cxnLst/>
              <a:rect l="l" t="t" r="r" b="b"/>
              <a:pathLst>
                <a:path w="1396364" h="1409700">
                  <a:moveTo>
                    <a:pt x="0" y="0"/>
                  </a:moveTo>
                  <a:lnTo>
                    <a:pt x="1395984" y="0"/>
                  </a:lnTo>
                  <a:lnTo>
                    <a:pt x="1395984" y="1409700"/>
                  </a:lnTo>
                  <a:lnTo>
                    <a:pt x="0" y="1409700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9536" y="3008375"/>
              <a:ext cx="3118103" cy="1409700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644652" y="3113533"/>
            <a:ext cx="2338864" cy="874278"/>
          </a:xfrm>
          <a:prstGeom prst="rect">
            <a:avLst/>
          </a:prstGeom>
        </p:spPr>
        <p:txBody>
          <a:bodyPr vert="horz" wrap="square" lIns="0" tIns="180023" rIns="0" bIns="0" rtlCol="0">
            <a:spAutoFit/>
          </a:bodyPr>
          <a:lstStyle/>
          <a:p>
            <a:pPr marL="87629" marR="81439" indent="-953" algn="ctr" defTabSz="685800">
              <a:lnSpc>
                <a:spcPts val="1815"/>
              </a:lnSpc>
              <a:spcBef>
                <a:spcPts val="1418"/>
              </a:spcBef>
            </a:pPr>
            <a:r>
              <a:rPr sz="1725" spc="-8" dirty="0">
                <a:solidFill>
                  <a:srgbClr val="FFFFFF"/>
                </a:solidFill>
                <a:latin typeface="Cambria"/>
                <a:cs typeface="Cambria"/>
              </a:rPr>
              <a:t>Необходимость </a:t>
            </a:r>
            <a:r>
              <a:rPr sz="1725" spc="-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25" dirty="0">
                <a:solidFill>
                  <a:srgbClr val="FFFFFF"/>
                </a:solidFill>
                <a:latin typeface="Cambria"/>
                <a:cs typeface="Cambria"/>
              </a:rPr>
              <a:t>большого</a:t>
            </a:r>
            <a:r>
              <a:rPr sz="1725" spc="-6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25" spc="-4" dirty="0">
                <a:solidFill>
                  <a:srgbClr val="FFFFFF"/>
                </a:solidFill>
                <a:latin typeface="Cambria"/>
                <a:cs typeface="Cambria"/>
              </a:rPr>
              <a:t>количества </a:t>
            </a:r>
            <a:r>
              <a:rPr sz="1725" spc="-37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25" spc="-8" dirty="0">
                <a:solidFill>
                  <a:srgbClr val="FFFFFF"/>
                </a:solidFill>
                <a:latin typeface="Cambria"/>
                <a:cs typeface="Cambria"/>
              </a:rPr>
              <a:t>работников</a:t>
            </a:r>
            <a:endParaRPr sz="1725">
              <a:solidFill>
                <a:prstClr val="black"/>
              </a:solidFill>
              <a:latin typeface="Cambria"/>
              <a:cs typeface="Cambri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42366" y="2904362"/>
            <a:ext cx="4286250" cy="2501265"/>
            <a:chOff x="856488" y="2729483"/>
            <a:chExt cx="5715000" cy="3335020"/>
          </a:xfrm>
        </p:grpSpPr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17847" y="3008375"/>
              <a:ext cx="1395984" cy="140970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117847" y="3008375"/>
              <a:ext cx="1396365" cy="1409700"/>
            </a:xfrm>
            <a:custGeom>
              <a:avLst/>
              <a:gdLst/>
              <a:ahLst/>
              <a:cxnLst/>
              <a:rect l="l" t="t" r="r" b="b"/>
              <a:pathLst>
                <a:path w="1396364" h="1409700">
                  <a:moveTo>
                    <a:pt x="0" y="0"/>
                  </a:moveTo>
                  <a:lnTo>
                    <a:pt x="1395984" y="0"/>
                  </a:lnTo>
                  <a:lnTo>
                    <a:pt x="1395984" y="1409700"/>
                  </a:lnTo>
                  <a:lnTo>
                    <a:pt x="0" y="1409700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9536" y="4649723"/>
              <a:ext cx="1395984" cy="141122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59536" y="4649723"/>
              <a:ext cx="1396365" cy="1411605"/>
            </a:xfrm>
            <a:custGeom>
              <a:avLst/>
              <a:gdLst/>
              <a:ahLst/>
              <a:cxnLst/>
              <a:rect l="l" t="t" r="r" b="b"/>
              <a:pathLst>
                <a:path w="1396364" h="1411604">
                  <a:moveTo>
                    <a:pt x="0" y="0"/>
                  </a:moveTo>
                  <a:lnTo>
                    <a:pt x="1395984" y="0"/>
                  </a:lnTo>
                  <a:lnTo>
                    <a:pt x="1395984" y="1411224"/>
                  </a:lnTo>
                  <a:lnTo>
                    <a:pt x="0" y="1411224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5586984" y="2729483"/>
              <a:ext cx="984885" cy="2124710"/>
            </a:xfrm>
            <a:custGeom>
              <a:avLst/>
              <a:gdLst/>
              <a:ahLst/>
              <a:cxnLst/>
              <a:rect l="l" t="t" r="r" b="b"/>
              <a:pathLst>
                <a:path w="984884" h="2124710">
                  <a:moveTo>
                    <a:pt x="492252" y="0"/>
                  </a:moveTo>
                  <a:lnTo>
                    <a:pt x="492252" y="531113"/>
                  </a:lnTo>
                  <a:lnTo>
                    <a:pt x="0" y="531113"/>
                  </a:lnTo>
                  <a:lnTo>
                    <a:pt x="0" y="1593342"/>
                  </a:lnTo>
                  <a:lnTo>
                    <a:pt x="492252" y="1593342"/>
                  </a:lnTo>
                  <a:lnTo>
                    <a:pt x="492252" y="2124455"/>
                  </a:lnTo>
                  <a:lnTo>
                    <a:pt x="984504" y="1062227"/>
                  </a:lnTo>
                  <a:lnTo>
                    <a:pt x="492252" y="0"/>
                  </a:lnTo>
                  <a:close/>
                </a:path>
              </a:pathLst>
            </a:custGeom>
            <a:solidFill>
              <a:srgbClr val="BDD7EE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788795" y="4344542"/>
            <a:ext cx="2338864" cy="773769"/>
          </a:xfrm>
          <a:prstGeom prst="rect">
            <a:avLst/>
          </a:prstGeom>
          <a:solidFill>
            <a:srgbClr val="A7A8A7"/>
          </a:solidFill>
        </p:spPr>
        <p:txBody>
          <a:bodyPr vert="horz" wrap="square" lIns="0" tIns="476" rIns="0" bIns="0" rtlCol="0">
            <a:spAutoFit/>
          </a:bodyPr>
          <a:lstStyle/>
          <a:p>
            <a:pPr defTabSz="685800">
              <a:spcBef>
                <a:spcPts val="4"/>
              </a:spcBef>
            </a:pPr>
            <a:endParaRPr sz="202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82918" marR="200025" indent="-278130" defTabSz="685800">
              <a:lnSpc>
                <a:spcPts val="1815"/>
              </a:lnSpc>
              <a:spcBef>
                <a:spcPts val="4"/>
              </a:spcBef>
            </a:pPr>
            <a:r>
              <a:rPr sz="1725" dirty="0">
                <a:solidFill>
                  <a:srgbClr val="FFFFFF"/>
                </a:solidFill>
                <a:latin typeface="Cambria"/>
                <a:cs typeface="Cambria"/>
              </a:rPr>
              <a:t>Большие</a:t>
            </a:r>
            <a:r>
              <a:rPr sz="1725" spc="-68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25" spc="-4" dirty="0">
                <a:solidFill>
                  <a:srgbClr val="FFFFFF"/>
                </a:solidFill>
                <a:latin typeface="Cambria"/>
                <a:cs typeface="Cambria"/>
              </a:rPr>
              <a:t>издержки </a:t>
            </a:r>
            <a:r>
              <a:rPr sz="1725" spc="-368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25" spc="-8" dirty="0">
                <a:solidFill>
                  <a:srgbClr val="FFFFFF"/>
                </a:solidFill>
                <a:latin typeface="Cambria"/>
                <a:cs typeface="Cambria"/>
              </a:rPr>
              <a:t>производства</a:t>
            </a:r>
            <a:endParaRPr sz="1725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18927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kern="0" dirty="0">
                <a:solidFill>
                  <a:srgbClr val="002060"/>
                </a:solidFill>
              </a:rPr>
              <a:t>Компетенция из поля уходит в офис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7144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236037" y="2378618"/>
            <a:ext cx="2288858" cy="65989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algn="just" defTabSz="685800">
              <a:lnSpc>
                <a:spcPct val="107300"/>
              </a:lnSpc>
              <a:spcBef>
                <a:spcPts val="863"/>
              </a:spcBef>
            </a:pPr>
            <a:r>
              <a:rPr sz="1350" spc="-4" dirty="0" err="1" smtClean="0">
                <a:solidFill>
                  <a:srgbClr val="3B3838"/>
                </a:solidFill>
                <a:latin typeface="Cambria"/>
                <a:cs typeface="Cambria"/>
              </a:rPr>
              <a:t>Добиться</a:t>
            </a:r>
            <a:r>
              <a:rPr sz="1350" spc="-4" dirty="0" smtClean="0">
                <a:solidFill>
                  <a:srgbClr val="3B3838"/>
                </a:solidFill>
                <a:latin typeface="Cambria"/>
                <a:cs typeface="Cambria"/>
              </a:rPr>
              <a:t> </a:t>
            </a:r>
            <a:r>
              <a:rPr sz="1350" dirty="0">
                <a:solidFill>
                  <a:srgbClr val="3B3838"/>
                </a:solidFill>
                <a:latin typeface="Cambria"/>
                <a:cs typeface="Cambria"/>
              </a:rPr>
              <a:t>эффекта </a:t>
            </a:r>
            <a:r>
              <a:rPr sz="1350" spc="-8" dirty="0">
                <a:solidFill>
                  <a:srgbClr val="3B3838"/>
                </a:solidFill>
                <a:latin typeface="Cambria"/>
                <a:cs typeface="Cambria"/>
              </a:rPr>
              <a:t>снижения </a:t>
            </a:r>
            <a:r>
              <a:rPr sz="1350" spc="-289" dirty="0">
                <a:solidFill>
                  <a:srgbClr val="3B3838"/>
                </a:solidFill>
                <a:latin typeface="Cambria"/>
                <a:cs typeface="Cambria"/>
              </a:rPr>
              <a:t> </a:t>
            </a:r>
            <a:r>
              <a:rPr sz="1350" spc="-4" dirty="0">
                <a:solidFill>
                  <a:srgbClr val="3B3838"/>
                </a:solidFill>
                <a:latin typeface="Cambria"/>
                <a:cs typeface="Cambria"/>
              </a:rPr>
              <a:t>себестоимости </a:t>
            </a:r>
            <a:r>
              <a:rPr sz="1350" spc="-8" dirty="0">
                <a:solidFill>
                  <a:srgbClr val="3B3838"/>
                </a:solidFill>
                <a:latin typeface="Cambria"/>
                <a:cs typeface="Cambria"/>
              </a:rPr>
              <a:t>производства </a:t>
            </a:r>
            <a:r>
              <a:rPr sz="1350" spc="-289" dirty="0">
                <a:solidFill>
                  <a:srgbClr val="3B3838"/>
                </a:solidFill>
                <a:latin typeface="Cambria"/>
                <a:cs typeface="Cambria"/>
              </a:rPr>
              <a:t> </a:t>
            </a:r>
            <a:r>
              <a:rPr sz="1350" spc="-8" dirty="0">
                <a:solidFill>
                  <a:srgbClr val="3B3838"/>
                </a:solidFill>
                <a:latin typeface="Cambria"/>
                <a:cs typeface="Cambria"/>
              </a:rPr>
              <a:t>продукции</a:t>
            </a:r>
            <a:endParaRPr sz="1350" dirty="0">
              <a:solidFill>
                <a:prstClr val="black"/>
              </a:solidFill>
              <a:latin typeface="Cambria"/>
              <a:cs typeface="Cambri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36874" y="5104749"/>
          <a:ext cx="8757286" cy="355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10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15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574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413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71161">
                <a:tc>
                  <a:txBody>
                    <a:bodyPr/>
                    <a:lstStyle/>
                    <a:p>
                      <a:pPr marL="127000">
                        <a:lnSpc>
                          <a:spcPts val="1380"/>
                        </a:lnSpc>
                      </a:pPr>
                      <a:r>
                        <a:rPr sz="900" spc="-5" dirty="0">
                          <a:solidFill>
                            <a:srgbClr val="1F4E79"/>
                          </a:solidFill>
                          <a:latin typeface="Cambria"/>
                          <a:cs typeface="Cambria"/>
                        </a:rPr>
                        <a:t>Блок</a:t>
                      </a:r>
                      <a:r>
                        <a:rPr sz="900" spc="-25" dirty="0">
                          <a:solidFill>
                            <a:srgbClr val="1F4E7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-5" dirty="0">
                          <a:solidFill>
                            <a:srgbClr val="1F4E79"/>
                          </a:solidFill>
                          <a:latin typeface="Cambria"/>
                          <a:cs typeface="Cambria"/>
                        </a:rPr>
                        <a:t>стоимости</a:t>
                      </a:r>
                      <a:endParaRPr sz="9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ts val="1380"/>
                        </a:lnSpc>
                      </a:pPr>
                      <a:r>
                        <a:rPr sz="900" spc="-10" dirty="0">
                          <a:solidFill>
                            <a:srgbClr val="1F4E79"/>
                          </a:solidFill>
                          <a:latin typeface="Cambria"/>
                          <a:cs typeface="Cambria"/>
                        </a:rPr>
                        <a:t>Количество</a:t>
                      </a:r>
                      <a:r>
                        <a:rPr sz="900" spc="-25" dirty="0">
                          <a:solidFill>
                            <a:srgbClr val="1F4E7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-5" dirty="0">
                          <a:solidFill>
                            <a:srgbClr val="1F4E79"/>
                          </a:solidFill>
                          <a:latin typeface="Cambria"/>
                          <a:cs typeface="Cambria"/>
                        </a:rPr>
                        <a:t>узлов</a:t>
                      </a:r>
                      <a:endParaRPr sz="9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1380"/>
                        </a:lnSpc>
                      </a:pPr>
                      <a:r>
                        <a:rPr sz="900" spc="-5" dirty="0">
                          <a:solidFill>
                            <a:srgbClr val="1F4E79"/>
                          </a:solidFill>
                          <a:latin typeface="Cambria"/>
                          <a:cs typeface="Cambria"/>
                        </a:rPr>
                        <a:t>Доля </a:t>
                      </a:r>
                      <a:r>
                        <a:rPr sz="900" dirty="0">
                          <a:solidFill>
                            <a:srgbClr val="1F4E79"/>
                          </a:solidFill>
                          <a:latin typeface="Cambria"/>
                          <a:cs typeface="Cambria"/>
                        </a:rPr>
                        <a:t>в</a:t>
                      </a:r>
                      <a:r>
                        <a:rPr sz="900" spc="-10" dirty="0">
                          <a:solidFill>
                            <a:srgbClr val="1F4E7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-5" dirty="0">
                          <a:solidFill>
                            <a:srgbClr val="1F4E79"/>
                          </a:solidFill>
                          <a:latin typeface="Cambria"/>
                          <a:cs typeface="Cambria"/>
                        </a:rPr>
                        <a:t>себестоимости</a:t>
                      </a:r>
                      <a:r>
                        <a:rPr sz="900" dirty="0">
                          <a:solidFill>
                            <a:srgbClr val="1F4E79"/>
                          </a:solidFill>
                          <a:latin typeface="Cambria"/>
                          <a:cs typeface="Cambria"/>
                        </a:rPr>
                        <a:t> в</a:t>
                      </a:r>
                      <a:r>
                        <a:rPr sz="900" spc="-15" dirty="0">
                          <a:solidFill>
                            <a:srgbClr val="1F4E7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-5" dirty="0">
                          <a:solidFill>
                            <a:srgbClr val="1F4E79"/>
                          </a:solidFill>
                          <a:latin typeface="Cambria"/>
                          <a:cs typeface="Cambria"/>
                        </a:rPr>
                        <a:t>конечной</a:t>
                      </a:r>
                      <a:r>
                        <a:rPr sz="900" spc="5" dirty="0">
                          <a:solidFill>
                            <a:srgbClr val="1F4E7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dirty="0">
                          <a:solidFill>
                            <a:srgbClr val="1F4E79"/>
                          </a:solidFill>
                          <a:latin typeface="Cambria"/>
                          <a:cs typeface="Cambria"/>
                        </a:rPr>
                        <a:t>цене</a:t>
                      </a:r>
                      <a:endParaRPr sz="900">
                        <a:latin typeface="Cambria"/>
                        <a:cs typeface="Cambria"/>
                      </a:endParaRPr>
                    </a:p>
                    <a:p>
                      <a:pPr marR="6985" algn="ctr">
                        <a:lnSpc>
                          <a:spcPts val="1365"/>
                        </a:lnSpc>
                      </a:pPr>
                      <a:r>
                        <a:rPr sz="900" spc="-5" dirty="0">
                          <a:solidFill>
                            <a:srgbClr val="1F4E79"/>
                          </a:solidFill>
                          <a:latin typeface="Cambria"/>
                          <a:cs typeface="Cambria"/>
                        </a:rPr>
                        <a:t>готовой</a:t>
                      </a:r>
                      <a:r>
                        <a:rPr sz="900" spc="-35" dirty="0">
                          <a:solidFill>
                            <a:srgbClr val="1F4E7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-5" dirty="0">
                          <a:solidFill>
                            <a:srgbClr val="1F4E79"/>
                          </a:solidFill>
                          <a:latin typeface="Cambria"/>
                          <a:cs typeface="Cambria"/>
                        </a:rPr>
                        <a:t>продукции</a:t>
                      </a:r>
                      <a:endParaRPr sz="9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sz="900" spc="-5" dirty="0">
                          <a:solidFill>
                            <a:srgbClr val="1F4E79"/>
                          </a:solidFill>
                          <a:latin typeface="Cambria"/>
                          <a:cs typeface="Cambria"/>
                        </a:rPr>
                        <a:t>Возможности</a:t>
                      </a:r>
                      <a:r>
                        <a:rPr sz="900" spc="25" dirty="0">
                          <a:solidFill>
                            <a:srgbClr val="1F4E7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-5" dirty="0">
                          <a:solidFill>
                            <a:srgbClr val="1F4E79"/>
                          </a:solidFill>
                          <a:latin typeface="Cambria"/>
                          <a:cs typeface="Cambria"/>
                        </a:rPr>
                        <a:t>Минсельхоза</a:t>
                      </a:r>
                      <a:r>
                        <a:rPr sz="900" spc="-20" dirty="0">
                          <a:solidFill>
                            <a:srgbClr val="1F4E7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-10" dirty="0">
                          <a:solidFill>
                            <a:srgbClr val="1F4E79"/>
                          </a:solidFill>
                          <a:latin typeface="Cambria"/>
                          <a:cs typeface="Cambria"/>
                        </a:rPr>
                        <a:t>России</a:t>
                      </a:r>
                      <a:r>
                        <a:rPr sz="900" spc="5" dirty="0">
                          <a:solidFill>
                            <a:srgbClr val="1F4E7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dirty="0">
                          <a:solidFill>
                            <a:srgbClr val="1F4E79"/>
                          </a:solidFill>
                          <a:latin typeface="Cambria"/>
                          <a:cs typeface="Cambria"/>
                        </a:rPr>
                        <a:t>/</a:t>
                      </a:r>
                      <a:r>
                        <a:rPr sz="900" spc="-10" dirty="0">
                          <a:solidFill>
                            <a:srgbClr val="1F4E7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-5" dirty="0">
                          <a:solidFill>
                            <a:srgbClr val="1F4E79"/>
                          </a:solidFill>
                          <a:latin typeface="Cambria"/>
                          <a:cs typeface="Cambria"/>
                        </a:rPr>
                        <a:t>Применимые</a:t>
                      </a:r>
                      <a:endParaRPr sz="900" dirty="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365"/>
                        </a:lnSpc>
                      </a:pPr>
                      <a:r>
                        <a:rPr sz="900" spc="-5" dirty="0">
                          <a:solidFill>
                            <a:srgbClr val="1F4E79"/>
                          </a:solidFill>
                          <a:latin typeface="Cambria"/>
                          <a:cs typeface="Cambria"/>
                        </a:rPr>
                        <a:t>сквозные</a:t>
                      </a:r>
                      <a:r>
                        <a:rPr sz="900" spc="-10" dirty="0">
                          <a:solidFill>
                            <a:srgbClr val="1F4E7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-5" dirty="0">
                          <a:solidFill>
                            <a:srgbClr val="1F4E79"/>
                          </a:solidFill>
                          <a:latin typeface="Cambria"/>
                          <a:cs typeface="Cambria"/>
                        </a:rPr>
                        <a:t>цифровые технологии</a:t>
                      </a:r>
                      <a:endParaRPr sz="900" dirty="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ts val="1380"/>
                        </a:lnSpc>
                      </a:pPr>
                      <a:r>
                        <a:rPr sz="900" spc="-5" dirty="0">
                          <a:solidFill>
                            <a:srgbClr val="1F4E79"/>
                          </a:solidFill>
                          <a:latin typeface="Cambria"/>
                          <a:cs typeface="Cambria"/>
                        </a:rPr>
                        <a:t>Потенциальный</a:t>
                      </a:r>
                      <a:endParaRPr sz="900" dirty="0">
                        <a:latin typeface="Cambria"/>
                        <a:cs typeface="Cambria"/>
                      </a:endParaRPr>
                    </a:p>
                    <a:p>
                      <a:pPr marL="39370" algn="ctr">
                        <a:lnSpc>
                          <a:spcPts val="1365"/>
                        </a:lnSpc>
                      </a:pPr>
                      <a:r>
                        <a:rPr sz="900" spc="-5" dirty="0">
                          <a:solidFill>
                            <a:srgbClr val="1F4E79"/>
                          </a:solidFill>
                          <a:latin typeface="Cambria"/>
                          <a:cs typeface="Cambria"/>
                        </a:rPr>
                        <a:t>экономический</a:t>
                      </a:r>
                      <a:r>
                        <a:rPr sz="900" spc="-15" dirty="0">
                          <a:solidFill>
                            <a:srgbClr val="1F4E7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dirty="0">
                          <a:solidFill>
                            <a:srgbClr val="1F4E79"/>
                          </a:solidFill>
                          <a:latin typeface="Cambria"/>
                          <a:cs typeface="Cambria"/>
                        </a:rPr>
                        <a:t>эффект</a:t>
                      </a:r>
                      <a:endParaRPr sz="900" dirty="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442340" y="1815085"/>
            <a:ext cx="1718310" cy="347663"/>
          </a:xfrm>
          <a:custGeom>
            <a:avLst/>
            <a:gdLst/>
            <a:ahLst/>
            <a:cxnLst/>
            <a:rect l="l" t="t" r="r" b="b"/>
            <a:pathLst>
              <a:path w="2291080" h="463550">
                <a:moveTo>
                  <a:pt x="2195283" y="0"/>
                </a:moveTo>
                <a:lnTo>
                  <a:pt x="95288" y="0"/>
                </a:lnTo>
                <a:lnTo>
                  <a:pt x="58196" y="7487"/>
                </a:lnTo>
                <a:lnTo>
                  <a:pt x="27908" y="27908"/>
                </a:lnTo>
                <a:lnTo>
                  <a:pt x="7487" y="58196"/>
                </a:lnTo>
                <a:lnTo>
                  <a:pt x="0" y="95288"/>
                </a:lnTo>
                <a:lnTo>
                  <a:pt x="0" y="368007"/>
                </a:lnTo>
                <a:lnTo>
                  <a:pt x="7487" y="405099"/>
                </a:lnTo>
                <a:lnTo>
                  <a:pt x="27908" y="435387"/>
                </a:lnTo>
                <a:lnTo>
                  <a:pt x="58196" y="455808"/>
                </a:lnTo>
                <a:lnTo>
                  <a:pt x="95288" y="463295"/>
                </a:lnTo>
                <a:lnTo>
                  <a:pt x="2195283" y="463295"/>
                </a:lnTo>
                <a:lnTo>
                  <a:pt x="2232375" y="455808"/>
                </a:lnTo>
                <a:lnTo>
                  <a:pt x="2262663" y="435387"/>
                </a:lnTo>
                <a:lnTo>
                  <a:pt x="2283084" y="405099"/>
                </a:lnTo>
                <a:lnTo>
                  <a:pt x="2290572" y="368007"/>
                </a:lnTo>
                <a:lnTo>
                  <a:pt x="2290572" y="95288"/>
                </a:lnTo>
                <a:lnTo>
                  <a:pt x="2283084" y="58196"/>
                </a:lnTo>
                <a:lnTo>
                  <a:pt x="2262663" y="27908"/>
                </a:lnTo>
                <a:lnTo>
                  <a:pt x="2232375" y="7487"/>
                </a:lnTo>
                <a:lnTo>
                  <a:pt x="2195283" y="0"/>
                </a:lnTo>
                <a:close/>
              </a:path>
            </a:pathLst>
          </a:custGeom>
          <a:solidFill>
            <a:srgbClr val="BDD7EE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2341" y="2258570"/>
            <a:ext cx="1705451" cy="347663"/>
          </a:xfrm>
          <a:custGeom>
            <a:avLst/>
            <a:gdLst/>
            <a:ahLst/>
            <a:cxnLst/>
            <a:rect l="l" t="t" r="r" b="b"/>
            <a:pathLst>
              <a:path w="2273935" h="463550">
                <a:moveTo>
                  <a:pt x="2178519" y="0"/>
                </a:moveTo>
                <a:lnTo>
                  <a:pt x="95288" y="0"/>
                </a:lnTo>
                <a:lnTo>
                  <a:pt x="58196" y="7487"/>
                </a:lnTo>
                <a:lnTo>
                  <a:pt x="27908" y="27908"/>
                </a:lnTo>
                <a:lnTo>
                  <a:pt x="7487" y="58196"/>
                </a:lnTo>
                <a:lnTo>
                  <a:pt x="0" y="95288"/>
                </a:lnTo>
                <a:lnTo>
                  <a:pt x="0" y="367995"/>
                </a:lnTo>
                <a:lnTo>
                  <a:pt x="7487" y="405088"/>
                </a:lnTo>
                <a:lnTo>
                  <a:pt x="27908" y="435381"/>
                </a:lnTo>
                <a:lnTo>
                  <a:pt x="58196" y="455806"/>
                </a:lnTo>
                <a:lnTo>
                  <a:pt x="95288" y="463295"/>
                </a:lnTo>
                <a:lnTo>
                  <a:pt x="2178519" y="463295"/>
                </a:lnTo>
                <a:lnTo>
                  <a:pt x="2215611" y="455806"/>
                </a:lnTo>
                <a:lnTo>
                  <a:pt x="2245899" y="435381"/>
                </a:lnTo>
                <a:lnTo>
                  <a:pt x="2266320" y="405088"/>
                </a:lnTo>
                <a:lnTo>
                  <a:pt x="2273808" y="367995"/>
                </a:lnTo>
                <a:lnTo>
                  <a:pt x="2273808" y="95288"/>
                </a:lnTo>
                <a:lnTo>
                  <a:pt x="2266320" y="58196"/>
                </a:lnTo>
                <a:lnTo>
                  <a:pt x="2245899" y="27908"/>
                </a:lnTo>
                <a:lnTo>
                  <a:pt x="2215611" y="7487"/>
                </a:lnTo>
                <a:lnTo>
                  <a:pt x="2178519" y="0"/>
                </a:lnTo>
                <a:close/>
              </a:path>
            </a:pathLst>
          </a:custGeom>
          <a:solidFill>
            <a:srgbClr val="BDD7EE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8240" y="2281801"/>
            <a:ext cx="772477" cy="26609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 defTabSz="685800">
              <a:lnSpc>
                <a:spcPts val="971"/>
              </a:lnSpc>
              <a:spcBef>
                <a:spcPts val="75"/>
              </a:spcBef>
            </a:pPr>
            <a:r>
              <a:rPr sz="900" spc="-4" dirty="0">
                <a:solidFill>
                  <a:srgbClr val="222A35"/>
                </a:solidFill>
                <a:latin typeface="Cambria"/>
                <a:cs typeface="Cambria"/>
              </a:rPr>
              <a:t>Селекция</a:t>
            </a:r>
            <a:endParaRPr sz="900">
              <a:solidFill>
                <a:prstClr val="black"/>
              </a:solidFill>
              <a:latin typeface="Cambria"/>
              <a:cs typeface="Cambria"/>
            </a:endParaRPr>
          </a:p>
          <a:p>
            <a:pPr algn="ctr" defTabSz="685800">
              <a:lnSpc>
                <a:spcPts val="971"/>
              </a:lnSpc>
            </a:pPr>
            <a:r>
              <a:rPr sz="900" dirty="0">
                <a:solidFill>
                  <a:srgbClr val="222A35"/>
                </a:solidFill>
                <a:latin typeface="Cambria"/>
                <a:cs typeface="Cambria"/>
              </a:rPr>
              <a:t>и</a:t>
            </a:r>
            <a:r>
              <a:rPr sz="900" spc="-23" dirty="0">
                <a:solidFill>
                  <a:srgbClr val="222A35"/>
                </a:solidFill>
                <a:latin typeface="Cambria"/>
                <a:cs typeface="Cambria"/>
              </a:rPr>
              <a:t> </a:t>
            </a:r>
            <a:r>
              <a:rPr sz="900" spc="-4" dirty="0">
                <a:solidFill>
                  <a:srgbClr val="222A35"/>
                </a:solidFill>
                <a:latin typeface="Cambria"/>
                <a:cs typeface="Cambria"/>
              </a:rPr>
              <a:t>регистрация</a:t>
            </a:r>
            <a:endParaRPr sz="9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8630" y="2723764"/>
            <a:ext cx="1651635" cy="346710"/>
          </a:xfrm>
          <a:custGeom>
            <a:avLst/>
            <a:gdLst/>
            <a:ahLst/>
            <a:cxnLst/>
            <a:rect l="l" t="t" r="r" b="b"/>
            <a:pathLst>
              <a:path w="2202180" h="462280">
                <a:moveTo>
                  <a:pt x="2107196" y="0"/>
                </a:moveTo>
                <a:lnTo>
                  <a:pt x="94983" y="0"/>
                </a:lnTo>
                <a:lnTo>
                  <a:pt x="58009" y="7465"/>
                </a:lnTo>
                <a:lnTo>
                  <a:pt x="27817" y="27822"/>
                </a:lnTo>
                <a:lnTo>
                  <a:pt x="7463" y="58014"/>
                </a:lnTo>
                <a:lnTo>
                  <a:pt x="0" y="94983"/>
                </a:lnTo>
                <a:lnTo>
                  <a:pt x="0" y="366801"/>
                </a:lnTo>
                <a:lnTo>
                  <a:pt x="7463" y="403768"/>
                </a:lnTo>
                <a:lnTo>
                  <a:pt x="27817" y="433955"/>
                </a:lnTo>
                <a:lnTo>
                  <a:pt x="58009" y="454308"/>
                </a:lnTo>
                <a:lnTo>
                  <a:pt x="94983" y="461771"/>
                </a:lnTo>
                <a:lnTo>
                  <a:pt x="2107196" y="461771"/>
                </a:lnTo>
                <a:lnTo>
                  <a:pt x="2144170" y="454308"/>
                </a:lnTo>
                <a:lnTo>
                  <a:pt x="2174362" y="433955"/>
                </a:lnTo>
                <a:lnTo>
                  <a:pt x="2194716" y="403768"/>
                </a:lnTo>
                <a:lnTo>
                  <a:pt x="2202180" y="366801"/>
                </a:lnTo>
                <a:lnTo>
                  <a:pt x="2202180" y="94983"/>
                </a:lnTo>
                <a:lnTo>
                  <a:pt x="2194716" y="58014"/>
                </a:lnTo>
                <a:lnTo>
                  <a:pt x="2174362" y="27822"/>
                </a:lnTo>
                <a:lnTo>
                  <a:pt x="2144170" y="7465"/>
                </a:lnTo>
                <a:lnTo>
                  <a:pt x="2107196" y="0"/>
                </a:lnTo>
                <a:close/>
              </a:path>
            </a:pathLst>
          </a:custGeom>
          <a:solidFill>
            <a:srgbClr val="BDD7EE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9310" y="2801710"/>
            <a:ext cx="810101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900" spc="-4" dirty="0">
                <a:solidFill>
                  <a:srgbClr val="222A35"/>
                </a:solidFill>
                <a:latin typeface="Cambria"/>
                <a:cs typeface="Cambria"/>
              </a:rPr>
              <a:t>С</a:t>
            </a:r>
            <a:r>
              <a:rPr sz="900" dirty="0">
                <a:solidFill>
                  <a:srgbClr val="222A35"/>
                </a:solidFill>
                <a:latin typeface="Cambria"/>
                <a:cs typeface="Cambria"/>
              </a:rPr>
              <a:t>е</a:t>
            </a:r>
            <a:r>
              <a:rPr sz="900" spc="-4" dirty="0">
                <a:solidFill>
                  <a:srgbClr val="222A35"/>
                </a:solidFill>
                <a:latin typeface="Cambria"/>
                <a:cs typeface="Cambria"/>
              </a:rPr>
              <a:t>м</a:t>
            </a:r>
            <a:r>
              <a:rPr sz="900" dirty="0">
                <a:solidFill>
                  <a:srgbClr val="222A35"/>
                </a:solidFill>
                <a:latin typeface="Cambria"/>
                <a:cs typeface="Cambria"/>
              </a:rPr>
              <a:t>ен</a:t>
            </a:r>
            <a:r>
              <a:rPr sz="900" spc="-4" dirty="0">
                <a:solidFill>
                  <a:srgbClr val="222A35"/>
                </a:solidFill>
                <a:latin typeface="Cambria"/>
                <a:cs typeface="Cambria"/>
              </a:rPr>
              <a:t>ов</a:t>
            </a:r>
            <a:r>
              <a:rPr sz="900" spc="-19" dirty="0">
                <a:solidFill>
                  <a:srgbClr val="222A35"/>
                </a:solidFill>
                <a:latin typeface="Cambria"/>
                <a:cs typeface="Cambria"/>
              </a:rPr>
              <a:t>о</a:t>
            </a:r>
            <a:r>
              <a:rPr sz="900" dirty="0">
                <a:solidFill>
                  <a:srgbClr val="222A35"/>
                </a:solidFill>
                <a:latin typeface="Cambria"/>
                <a:cs typeface="Cambria"/>
              </a:rPr>
              <a:t>д</a:t>
            </a:r>
            <a:r>
              <a:rPr sz="900" spc="-4" dirty="0">
                <a:solidFill>
                  <a:srgbClr val="222A35"/>
                </a:solidFill>
                <a:latin typeface="Cambria"/>
                <a:cs typeface="Cambria"/>
              </a:rPr>
              <a:t>ство</a:t>
            </a:r>
            <a:endParaRPr sz="9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42340" y="3187828"/>
            <a:ext cx="1651635" cy="347663"/>
          </a:xfrm>
          <a:custGeom>
            <a:avLst/>
            <a:gdLst/>
            <a:ahLst/>
            <a:cxnLst/>
            <a:rect l="l" t="t" r="r" b="b"/>
            <a:pathLst>
              <a:path w="2202180" h="463550">
                <a:moveTo>
                  <a:pt x="2106891" y="0"/>
                </a:moveTo>
                <a:lnTo>
                  <a:pt x="95288" y="0"/>
                </a:lnTo>
                <a:lnTo>
                  <a:pt x="58196" y="7487"/>
                </a:lnTo>
                <a:lnTo>
                  <a:pt x="27908" y="27908"/>
                </a:lnTo>
                <a:lnTo>
                  <a:pt x="7487" y="58196"/>
                </a:lnTo>
                <a:lnTo>
                  <a:pt x="0" y="95288"/>
                </a:lnTo>
                <a:lnTo>
                  <a:pt x="0" y="368007"/>
                </a:lnTo>
                <a:lnTo>
                  <a:pt x="7487" y="405094"/>
                </a:lnTo>
                <a:lnTo>
                  <a:pt x="27908" y="435382"/>
                </a:lnTo>
                <a:lnTo>
                  <a:pt x="58196" y="455806"/>
                </a:lnTo>
                <a:lnTo>
                  <a:pt x="95288" y="463295"/>
                </a:lnTo>
                <a:lnTo>
                  <a:pt x="2106891" y="463295"/>
                </a:lnTo>
                <a:lnTo>
                  <a:pt x="2143983" y="455806"/>
                </a:lnTo>
                <a:lnTo>
                  <a:pt x="2174271" y="435382"/>
                </a:lnTo>
                <a:lnTo>
                  <a:pt x="2194692" y="405094"/>
                </a:lnTo>
                <a:lnTo>
                  <a:pt x="2202180" y="368007"/>
                </a:lnTo>
                <a:lnTo>
                  <a:pt x="2202180" y="95288"/>
                </a:lnTo>
                <a:lnTo>
                  <a:pt x="2194692" y="58196"/>
                </a:lnTo>
                <a:lnTo>
                  <a:pt x="2174271" y="27908"/>
                </a:lnTo>
                <a:lnTo>
                  <a:pt x="2143983" y="7487"/>
                </a:lnTo>
                <a:lnTo>
                  <a:pt x="2106891" y="0"/>
                </a:lnTo>
                <a:close/>
              </a:path>
            </a:pathLst>
          </a:custGeom>
          <a:solidFill>
            <a:srgbClr val="BDD7EE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2114" y="3266752"/>
            <a:ext cx="1072039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900" spc="-8" dirty="0">
                <a:solidFill>
                  <a:srgbClr val="222A35"/>
                </a:solidFill>
                <a:latin typeface="Cambria"/>
                <a:cs typeface="Cambria"/>
              </a:rPr>
              <a:t>П</a:t>
            </a:r>
            <a:r>
              <a:rPr sz="900" dirty="0">
                <a:solidFill>
                  <a:srgbClr val="222A35"/>
                </a:solidFill>
                <a:latin typeface="Cambria"/>
                <a:cs typeface="Cambria"/>
              </a:rPr>
              <a:t>р</a:t>
            </a:r>
            <a:r>
              <a:rPr sz="900" spc="-4" dirty="0">
                <a:solidFill>
                  <a:srgbClr val="222A35"/>
                </a:solidFill>
                <a:latin typeface="Cambria"/>
                <a:cs typeface="Cambria"/>
              </a:rPr>
              <a:t>о</a:t>
            </a:r>
            <a:r>
              <a:rPr sz="900" dirty="0">
                <a:solidFill>
                  <a:srgbClr val="222A35"/>
                </a:solidFill>
                <a:latin typeface="Cambria"/>
                <a:cs typeface="Cambria"/>
              </a:rPr>
              <a:t>из</a:t>
            </a:r>
            <a:r>
              <a:rPr sz="900" spc="-4" dirty="0">
                <a:solidFill>
                  <a:srgbClr val="222A35"/>
                </a:solidFill>
                <a:latin typeface="Cambria"/>
                <a:cs typeface="Cambria"/>
              </a:rPr>
              <a:t>в</a:t>
            </a:r>
            <a:r>
              <a:rPr sz="900" spc="-19" dirty="0">
                <a:solidFill>
                  <a:srgbClr val="222A35"/>
                </a:solidFill>
                <a:latin typeface="Cambria"/>
                <a:cs typeface="Cambria"/>
              </a:rPr>
              <a:t>о</a:t>
            </a:r>
            <a:r>
              <a:rPr sz="900" dirty="0">
                <a:solidFill>
                  <a:srgbClr val="222A35"/>
                </a:solidFill>
                <a:latin typeface="Cambria"/>
                <a:cs typeface="Cambria"/>
              </a:rPr>
              <a:t>д</a:t>
            </a:r>
            <a:r>
              <a:rPr sz="900" spc="-4" dirty="0">
                <a:solidFill>
                  <a:srgbClr val="222A35"/>
                </a:solidFill>
                <a:latin typeface="Cambria"/>
                <a:cs typeface="Cambria"/>
              </a:rPr>
              <a:t>ств</a:t>
            </a:r>
            <a:r>
              <a:rPr sz="900" dirty="0">
                <a:solidFill>
                  <a:srgbClr val="222A35"/>
                </a:solidFill>
                <a:latin typeface="Cambria"/>
                <a:cs typeface="Cambria"/>
              </a:rPr>
              <a:t>о</a:t>
            </a:r>
            <a:r>
              <a:rPr sz="900" spc="-4" dirty="0">
                <a:solidFill>
                  <a:srgbClr val="222A35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22A35"/>
                </a:solidFill>
                <a:latin typeface="Cambria"/>
                <a:cs typeface="Cambria"/>
              </a:rPr>
              <a:t>зерна</a:t>
            </a:r>
            <a:endParaRPr sz="9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2340" y="3653029"/>
            <a:ext cx="1651635" cy="347663"/>
          </a:xfrm>
          <a:custGeom>
            <a:avLst/>
            <a:gdLst/>
            <a:ahLst/>
            <a:cxnLst/>
            <a:rect l="l" t="t" r="r" b="b"/>
            <a:pathLst>
              <a:path w="2202180" h="463550">
                <a:moveTo>
                  <a:pt x="2106891" y="0"/>
                </a:moveTo>
                <a:lnTo>
                  <a:pt x="95288" y="0"/>
                </a:lnTo>
                <a:lnTo>
                  <a:pt x="58196" y="7487"/>
                </a:lnTo>
                <a:lnTo>
                  <a:pt x="27908" y="27908"/>
                </a:lnTo>
                <a:lnTo>
                  <a:pt x="7487" y="58196"/>
                </a:lnTo>
                <a:lnTo>
                  <a:pt x="0" y="95288"/>
                </a:lnTo>
                <a:lnTo>
                  <a:pt x="0" y="368007"/>
                </a:lnTo>
                <a:lnTo>
                  <a:pt x="7487" y="405099"/>
                </a:lnTo>
                <a:lnTo>
                  <a:pt x="27908" y="435387"/>
                </a:lnTo>
                <a:lnTo>
                  <a:pt x="58196" y="455808"/>
                </a:lnTo>
                <a:lnTo>
                  <a:pt x="95288" y="463296"/>
                </a:lnTo>
                <a:lnTo>
                  <a:pt x="2106891" y="463296"/>
                </a:lnTo>
                <a:lnTo>
                  <a:pt x="2143983" y="455808"/>
                </a:lnTo>
                <a:lnTo>
                  <a:pt x="2174271" y="435387"/>
                </a:lnTo>
                <a:lnTo>
                  <a:pt x="2194692" y="405099"/>
                </a:lnTo>
                <a:lnTo>
                  <a:pt x="2202180" y="368007"/>
                </a:lnTo>
                <a:lnTo>
                  <a:pt x="2202180" y="95288"/>
                </a:lnTo>
                <a:lnTo>
                  <a:pt x="2194692" y="58196"/>
                </a:lnTo>
                <a:lnTo>
                  <a:pt x="2174271" y="27908"/>
                </a:lnTo>
                <a:lnTo>
                  <a:pt x="2143983" y="7487"/>
                </a:lnTo>
                <a:lnTo>
                  <a:pt x="2106891" y="0"/>
                </a:lnTo>
                <a:close/>
              </a:path>
            </a:pathLst>
          </a:custGeom>
          <a:solidFill>
            <a:srgbClr val="BDD7EE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2388" y="3731797"/>
            <a:ext cx="891064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900" spc="-4" dirty="0">
                <a:solidFill>
                  <a:srgbClr val="222A35"/>
                </a:solidFill>
                <a:latin typeface="Cambria"/>
                <a:cs typeface="Cambria"/>
              </a:rPr>
              <a:t>Логистика</a:t>
            </a:r>
            <a:r>
              <a:rPr sz="900" spc="-38" dirty="0">
                <a:solidFill>
                  <a:srgbClr val="222A35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22A35"/>
                </a:solidFill>
                <a:latin typeface="Cambria"/>
                <a:cs typeface="Cambria"/>
              </a:rPr>
              <a:t>зерна</a:t>
            </a:r>
            <a:endParaRPr sz="9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42340" y="4118230"/>
            <a:ext cx="1651635" cy="347663"/>
          </a:xfrm>
          <a:custGeom>
            <a:avLst/>
            <a:gdLst/>
            <a:ahLst/>
            <a:cxnLst/>
            <a:rect l="l" t="t" r="r" b="b"/>
            <a:pathLst>
              <a:path w="2202180" h="463550">
                <a:moveTo>
                  <a:pt x="2106891" y="0"/>
                </a:moveTo>
                <a:lnTo>
                  <a:pt x="95288" y="0"/>
                </a:lnTo>
                <a:lnTo>
                  <a:pt x="58196" y="7487"/>
                </a:lnTo>
                <a:lnTo>
                  <a:pt x="27908" y="27908"/>
                </a:lnTo>
                <a:lnTo>
                  <a:pt x="7487" y="58196"/>
                </a:lnTo>
                <a:lnTo>
                  <a:pt x="0" y="95288"/>
                </a:lnTo>
                <a:lnTo>
                  <a:pt x="0" y="368007"/>
                </a:lnTo>
                <a:lnTo>
                  <a:pt x="7487" y="405099"/>
                </a:lnTo>
                <a:lnTo>
                  <a:pt x="27908" y="435387"/>
                </a:lnTo>
                <a:lnTo>
                  <a:pt x="58196" y="455808"/>
                </a:lnTo>
                <a:lnTo>
                  <a:pt x="95288" y="463295"/>
                </a:lnTo>
                <a:lnTo>
                  <a:pt x="2106891" y="463295"/>
                </a:lnTo>
                <a:lnTo>
                  <a:pt x="2143983" y="455808"/>
                </a:lnTo>
                <a:lnTo>
                  <a:pt x="2174271" y="435387"/>
                </a:lnTo>
                <a:lnTo>
                  <a:pt x="2194692" y="405099"/>
                </a:lnTo>
                <a:lnTo>
                  <a:pt x="2202180" y="368007"/>
                </a:lnTo>
                <a:lnTo>
                  <a:pt x="2202180" y="95288"/>
                </a:lnTo>
                <a:lnTo>
                  <a:pt x="2194692" y="58196"/>
                </a:lnTo>
                <a:lnTo>
                  <a:pt x="2174271" y="27908"/>
                </a:lnTo>
                <a:lnTo>
                  <a:pt x="2143983" y="7487"/>
                </a:lnTo>
                <a:lnTo>
                  <a:pt x="2106891" y="0"/>
                </a:lnTo>
                <a:close/>
              </a:path>
            </a:pathLst>
          </a:custGeom>
          <a:solidFill>
            <a:srgbClr val="BDD7EE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2952" y="4196839"/>
            <a:ext cx="1009174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900" spc="-4" dirty="0">
                <a:solidFill>
                  <a:srgbClr val="222A35"/>
                </a:solidFill>
                <a:latin typeface="Cambria"/>
                <a:cs typeface="Cambria"/>
              </a:rPr>
              <a:t>Переработка</a:t>
            </a:r>
            <a:r>
              <a:rPr sz="900" spc="-45" dirty="0">
                <a:solidFill>
                  <a:srgbClr val="222A35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22A35"/>
                </a:solidFill>
                <a:latin typeface="Cambria"/>
                <a:cs typeface="Cambria"/>
              </a:rPr>
              <a:t>зерна</a:t>
            </a:r>
            <a:endParaRPr sz="9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42340" y="4584574"/>
            <a:ext cx="1651635" cy="347663"/>
          </a:xfrm>
          <a:custGeom>
            <a:avLst/>
            <a:gdLst/>
            <a:ahLst/>
            <a:cxnLst/>
            <a:rect l="l" t="t" r="r" b="b"/>
            <a:pathLst>
              <a:path w="2202180" h="463550">
                <a:moveTo>
                  <a:pt x="2106891" y="0"/>
                </a:moveTo>
                <a:lnTo>
                  <a:pt x="95288" y="0"/>
                </a:lnTo>
                <a:lnTo>
                  <a:pt x="58196" y="7487"/>
                </a:lnTo>
                <a:lnTo>
                  <a:pt x="27908" y="27908"/>
                </a:lnTo>
                <a:lnTo>
                  <a:pt x="7487" y="58196"/>
                </a:lnTo>
                <a:lnTo>
                  <a:pt x="0" y="95288"/>
                </a:lnTo>
                <a:lnTo>
                  <a:pt x="0" y="368007"/>
                </a:lnTo>
                <a:lnTo>
                  <a:pt x="7487" y="405099"/>
                </a:lnTo>
                <a:lnTo>
                  <a:pt x="27908" y="435387"/>
                </a:lnTo>
                <a:lnTo>
                  <a:pt x="58196" y="455808"/>
                </a:lnTo>
                <a:lnTo>
                  <a:pt x="95288" y="463296"/>
                </a:lnTo>
                <a:lnTo>
                  <a:pt x="2106891" y="463296"/>
                </a:lnTo>
                <a:lnTo>
                  <a:pt x="2143983" y="455808"/>
                </a:lnTo>
                <a:lnTo>
                  <a:pt x="2174271" y="435387"/>
                </a:lnTo>
                <a:lnTo>
                  <a:pt x="2194692" y="405099"/>
                </a:lnTo>
                <a:lnTo>
                  <a:pt x="2202180" y="368007"/>
                </a:lnTo>
                <a:lnTo>
                  <a:pt x="2202180" y="95288"/>
                </a:lnTo>
                <a:lnTo>
                  <a:pt x="2194692" y="58196"/>
                </a:lnTo>
                <a:lnTo>
                  <a:pt x="2174271" y="27908"/>
                </a:lnTo>
                <a:lnTo>
                  <a:pt x="2143983" y="7487"/>
                </a:lnTo>
                <a:lnTo>
                  <a:pt x="2106891" y="0"/>
                </a:lnTo>
                <a:close/>
              </a:path>
            </a:pathLst>
          </a:custGeom>
          <a:solidFill>
            <a:srgbClr val="BDD7EE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0690" y="4663551"/>
            <a:ext cx="1013936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900" spc="-79" dirty="0">
                <a:solidFill>
                  <a:srgbClr val="222A35"/>
                </a:solidFill>
                <a:latin typeface="Cambria"/>
                <a:cs typeface="Cambria"/>
              </a:rPr>
              <a:t>Г</a:t>
            </a:r>
            <a:r>
              <a:rPr sz="900" spc="-11" dirty="0">
                <a:solidFill>
                  <a:srgbClr val="222A35"/>
                </a:solidFill>
                <a:latin typeface="Cambria"/>
                <a:cs typeface="Cambria"/>
              </a:rPr>
              <a:t>о</a:t>
            </a:r>
            <a:r>
              <a:rPr sz="900" spc="-4" dirty="0">
                <a:solidFill>
                  <a:srgbClr val="222A35"/>
                </a:solidFill>
                <a:latin typeface="Cambria"/>
                <a:cs typeface="Cambria"/>
              </a:rPr>
              <a:t>тов</a:t>
            </a:r>
            <a:r>
              <a:rPr sz="900" dirty="0">
                <a:solidFill>
                  <a:srgbClr val="222A35"/>
                </a:solidFill>
                <a:latin typeface="Cambria"/>
                <a:cs typeface="Cambria"/>
              </a:rPr>
              <a:t>ая</a:t>
            </a:r>
            <a:r>
              <a:rPr sz="900" spc="-4" dirty="0">
                <a:solidFill>
                  <a:srgbClr val="222A35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22A35"/>
                </a:solidFill>
                <a:latin typeface="Cambria"/>
                <a:cs typeface="Cambria"/>
              </a:rPr>
              <a:t>пр</a:t>
            </a:r>
            <a:r>
              <a:rPr sz="900" spc="-19" dirty="0">
                <a:solidFill>
                  <a:srgbClr val="222A35"/>
                </a:solidFill>
                <a:latin typeface="Cambria"/>
                <a:cs typeface="Cambria"/>
              </a:rPr>
              <a:t>о</a:t>
            </a:r>
            <a:r>
              <a:rPr sz="900" dirty="0">
                <a:solidFill>
                  <a:srgbClr val="222A35"/>
                </a:solidFill>
                <a:latin typeface="Cambria"/>
                <a:cs typeface="Cambria"/>
              </a:rPr>
              <a:t>д</a:t>
            </a:r>
            <a:r>
              <a:rPr sz="900" spc="-4" dirty="0">
                <a:solidFill>
                  <a:srgbClr val="222A35"/>
                </a:solidFill>
                <a:latin typeface="Cambria"/>
                <a:cs typeface="Cambria"/>
              </a:rPr>
              <a:t>у</a:t>
            </a:r>
            <a:r>
              <a:rPr sz="900" dirty="0">
                <a:solidFill>
                  <a:srgbClr val="222A35"/>
                </a:solidFill>
                <a:latin typeface="Cambria"/>
                <a:cs typeface="Cambria"/>
              </a:rPr>
              <a:t>кция</a:t>
            </a:r>
            <a:endParaRPr sz="9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7760" y="1787652"/>
            <a:ext cx="373856" cy="347663"/>
          </a:xfrm>
          <a:custGeom>
            <a:avLst/>
            <a:gdLst/>
            <a:ahLst/>
            <a:cxnLst/>
            <a:rect l="l" t="t" r="r" b="b"/>
            <a:pathLst>
              <a:path w="498475" h="463550">
                <a:moveTo>
                  <a:pt x="249174" y="0"/>
                </a:moveTo>
                <a:lnTo>
                  <a:pt x="198956" y="4706"/>
                </a:lnTo>
                <a:lnTo>
                  <a:pt x="152183" y="18203"/>
                </a:lnTo>
                <a:lnTo>
                  <a:pt x="109857" y="39560"/>
                </a:lnTo>
                <a:lnTo>
                  <a:pt x="72980" y="67846"/>
                </a:lnTo>
                <a:lnTo>
                  <a:pt x="42554" y="102129"/>
                </a:lnTo>
                <a:lnTo>
                  <a:pt x="19581" y="141478"/>
                </a:lnTo>
                <a:lnTo>
                  <a:pt x="5062" y="184961"/>
                </a:lnTo>
                <a:lnTo>
                  <a:pt x="0" y="231648"/>
                </a:lnTo>
                <a:lnTo>
                  <a:pt x="5062" y="278334"/>
                </a:lnTo>
                <a:lnTo>
                  <a:pt x="19581" y="321817"/>
                </a:lnTo>
                <a:lnTo>
                  <a:pt x="42554" y="361166"/>
                </a:lnTo>
                <a:lnTo>
                  <a:pt x="72980" y="395449"/>
                </a:lnTo>
                <a:lnTo>
                  <a:pt x="109857" y="423735"/>
                </a:lnTo>
                <a:lnTo>
                  <a:pt x="152183" y="445092"/>
                </a:lnTo>
                <a:lnTo>
                  <a:pt x="198956" y="458589"/>
                </a:lnTo>
                <a:lnTo>
                  <a:pt x="249174" y="463296"/>
                </a:lnTo>
                <a:lnTo>
                  <a:pt x="299391" y="458589"/>
                </a:lnTo>
                <a:lnTo>
                  <a:pt x="346164" y="445092"/>
                </a:lnTo>
                <a:lnTo>
                  <a:pt x="388490" y="423735"/>
                </a:lnTo>
                <a:lnTo>
                  <a:pt x="425367" y="395449"/>
                </a:lnTo>
                <a:lnTo>
                  <a:pt x="455793" y="361166"/>
                </a:lnTo>
                <a:lnTo>
                  <a:pt x="478766" y="321817"/>
                </a:lnTo>
                <a:lnTo>
                  <a:pt x="493285" y="278334"/>
                </a:lnTo>
                <a:lnTo>
                  <a:pt x="498348" y="231648"/>
                </a:lnTo>
                <a:lnTo>
                  <a:pt x="493285" y="184961"/>
                </a:lnTo>
                <a:lnTo>
                  <a:pt x="478766" y="141478"/>
                </a:lnTo>
                <a:lnTo>
                  <a:pt x="455793" y="102129"/>
                </a:lnTo>
                <a:lnTo>
                  <a:pt x="425367" y="67846"/>
                </a:lnTo>
                <a:lnTo>
                  <a:pt x="388490" y="39560"/>
                </a:lnTo>
                <a:lnTo>
                  <a:pt x="346164" y="18203"/>
                </a:lnTo>
                <a:lnTo>
                  <a:pt x="299391" y="4706"/>
                </a:lnTo>
                <a:lnTo>
                  <a:pt x="249174" y="0"/>
                </a:lnTo>
                <a:close/>
              </a:path>
            </a:pathLst>
          </a:custGeom>
          <a:solidFill>
            <a:srgbClr val="91160D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1933" y="1821199"/>
            <a:ext cx="124778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defTabSz="685800">
              <a:spcBef>
                <a:spcPts val="79"/>
              </a:spcBef>
            </a:pPr>
            <a:r>
              <a:rPr sz="1500" dirty="0">
                <a:solidFill>
                  <a:srgbClr val="FFFFFF"/>
                </a:solidFill>
                <a:latin typeface="Cambria"/>
                <a:cs typeface="Cambria"/>
              </a:rPr>
              <a:t>1</a:t>
            </a:r>
            <a:endParaRPr sz="15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57760" y="2245995"/>
            <a:ext cx="373856" cy="347663"/>
          </a:xfrm>
          <a:custGeom>
            <a:avLst/>
            <a:gdLst/>
            <a:ahLst/>
            <a:cxnLst/>
            <a:rect l="l" t="t" r="r" b="b"/>
            <a:pathLst>
              <a:path w="498475" h="463550">
                <a:moveTo>
                  <a:pt x="249174" y="0"/>
                </a:moveTo>
                <a:lnTo>
                  <a:pt x="198956" y="4706"/>
                </a:lnTo>
                <a:lnTo>
                  <a:pt x="152183" y="18203"/>
                </a:lnTo>
                <a:lnTo>
                  <a:pt x="109857" y="39560"/>
                </a:lnTo>
                <a:lnTo>
                  <a:pt x="72980" y="67846"/>
                </a:lnTo>
                <a:lnTo>
                  <a:pt x="42554" y="102129"/>
                </a:lnTo>
                <a:lnTo>
                  <a:pt x="19581" y="141478"/>
                </a:lnTo>
                <a:lnTo>
                  <a:pt x="5062" y="184961"/>
                </a:lnTo>
                <a:lnTo>
                  <a:pt x="0" y="231648"/>
                </a:lnTo>
                <a:lnTo>
                  <a:pt x="5062" y="278334"/>
                </a:lnTo>
                <a:lnTo>
                  <a:pt x="19581" y="321817"/>
                </a:lnTo>
                <a:lnTo>
                  <a:pt x="42554" y="361166"/>
                </a:lnTo>
                <a:lnTo>
                  <a:pt x="72980" y="395449"/>
                </a:lnTo>
                <a:lnTo>
                  <a:pt x="109857" y="423735"/>
                </a:lnTo>
                <a:lnTo>
                  <a:pt x="152183" y="445092"/>
                </a:lnTo>
                <a:lnTo>
                  <a:pt x="198956" y="458589"/>
                </a:lnTo>
                <a:lnTo>
                  <a:pt x="249174" y="463296"/>
                </a:lnTo>
                <a:lnTo>
                  <a:pt x="299391" y="458589"/>
                </a:lnTo>
                <a:lnTo>
                  <a:pt x="346164" y="445092"/>
                </a:lnTo>
                <a:lnTo>
                  <a:pt x="388490" y="423735"/>
                </a:lnTo>
                <a:lnTo>
                  <a:pt x="425367" y="395449"/>
                </a:lnTo>
                <a:lnTo>
                  <a:pt x="455793" y="361166"/>
                </a:lnTo>
                <a:lnTo>
                  <a:pt x="478766" y="321817"/>
                </a:lnTo>
                <a:lnTo>
                  <a:pt x="493285" y="278334"/>
                </a:lnTo>
                <a:lnTo>
                  <a:pt x="498348" y="231648"/>
                </a:lnTo>
                <a:lnTo>
                  <a:pt x="493285" y="184961"/>
                </a:lnTo>
                <a:lnTo>
                  <a:pt x="478766" y="141478"/>
                </a:lnTo>
                <a:lnTo>
                  <a:pt x="455793" y="102129"/>
                </a:lnTo>
                <a:lnTo>
                  <a:pt x="425367" y="67846"/>
                </a:lnTo>
                <a:lnTo>
                  <a:pt x="388490" y="39560"/>
                </a:lnTo>
                <a:lnTo>
                  <a:pt x="346164" y="18203"/>
                </a:lnTo>
                <a:lnTo>
                  <a:pt x="299391" y="4706"/>
                </a:lnTo>
                <a:lnTo>
                  <a:pt x="249174" y="0"/>
                </a:lnTo>
                <a:close/>
              </a:path>
            </a:pathLst>
          </a:custGeom>
          <a:solidFill>
            <a:srgbClr val="91160D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1933" y="2279860"/>
            <a:ext cx="124778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defTabSz="685800">
              <a:spcBef>
                <a:spcPts val="79"/>
              </a:spcBef>
            </a:pPr>
            <a:r>
              <a:rPr sz="1500" dirty="0">
                <a:solidFill>
                  <a:srgbClr val="FFFFFF"/>
                </a:solidFill>
                <a:latin typeface="Cambria"/>
                <a:cs typeface="Cambria"/>
              </a:rPr>
              <a:t>2</a:t>
            </a:r>
            <a:endParaRPr sz="15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57760" y="4574285"/>
            <a:ext cx="373856" cy="347663"/>
          </a:xfrm>
          <a:custGeom>
            <a:avLst/>
            <a:gdLst/>
            <a:ahLst/>
            <a:cxnLst/>
            <a:rect l="l" t="t" r="r" b="b"/>
            <a:pathLst>
              <a:path w="498475" h="463550">
                <a:moveTo>
                  <a:pt x="249174" y="0"/>
                </a:moveTo>
                <a:lnTo>
                  <a:pt x="198956" y="4706"/>
                </a:lnTo>
                <a:lnTo>
                  <a:pt x="152183" y="18203"/>
                </a:lnTo>
                <a:lnTo>
                  <a:pt x="109857" y="39560"/>
                </a:lnTo>
                <a:lnTo>
                  <a:pt x="72980" y="67846"/>
                </a:lnTo>
                <a:lnTo>
                  <a:pt x="42554" y="102129"/>
                </a:lnTo>
                <a:lnTo>
                  <a:pt x="19581" y="141478"/>
                </a:lnTo>
                <a:lnTo>
                  <a:pt x="5062" y="184961"/>
                </a:lnTo>
                <a:lnTo>
                  <a:pt x="0" y="231647"/>
                </a:lnTo>
                <a:lnTo>
                  <a:pt x="5062" y="278334"/>
                </a:lnTo>
                <a:lnTo>
                  <a:pt x="19581" y="321817"/>
                </a:lnTo>
                <a:lnTo>
                  <a:pt x="42554" y="361166"/>
                </a:lnTo>
                <a:lnTo>
                  <a:pt x="72980" y="395449"/>
                </a:lnTo>
                <a:lnTo>
                  <a:pt x="109857" y="423735"/>
                </a:lnTo>
                <a:lnTo>
                  <a:pt x="152183" y="445092"/>
                </a:lnTo>
                <a:lnTo>
                  <a:pt x="198956" y="458589"/>
                </a:lnTo>
                <a:lnTo>
                  <a:pt x="249174" y="463295"/>
                </a:lnTo>
                <a:lnTo>
                  <a:pt x="299391" y="458589"/>
                </a:lnTo>
                <a:lnTo>
                  <a:pt x="346164" y="445092"/>
                </a:lnTo>
                <a:lnTo>
                  <a:pt x="388490" y="423735"/>
                </a:lnTo>
                <a:lnTo>
                  <a:pt x="425367" y="395449"/>
                </a:lnTo>
                <a:lnTo>
                  <a:pt x="455793" y="361166"/>
                </a:lnTo>
                <a:lnTo>
                  <a:pt x="478766" y="321817"/>
                </a:lnTo>
                <a:lnTo>
                  <a:pt x="493285" y="278334"/>
                </a:lnTo>
                <a:lnTo>
                  <a:pt x="498348" y="231647"/>
                </a:lnTo>
                <a:lnTo>
                  <a:pt x="493285" y="184961"/>
                </a:lnTo>
                <a:lnTo>
                  <a:pt x="478766" y="141478"/>
                </a:lnTo>
                <a:lnTo>
                  <a:pt x="455793" y="102129"/>
                </a:lnTo>
                <a:lnTo>
                  <a:pt x="425367" y="67846"/>
                </a:lnTo>
                <a:lnTo>
                  <a:pt x="388490" y="39560"/>
                </a:lnTo>
                <a:lnTo>
                  <a:pt x="346164" y="18203"/>
                </a:lnTo>
                <a:lnTo>
                  <a:pt x="299391" y="4706"/>
                </a:lnTo>
                <a:lnTo>
                  <a:pt x="249174" y="0"/>
                </a:lnTo>
                <a:close/>
              </a:path>
            </a:pathLst>
          </a:custGeom>
          <a:solidFill>
            <a:srgbClr val="91160D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1933" y="4607553"/>
            <a:ext cx="124778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500" dirty="0">
                <a:solidFill>
                  <a:srgbClr val="FFFFFF"/>
                </a:solidFill>
                <a:latin typeface="Cambria"/>
                <a:cs typeface="Cambria"/>
              </a:rPr>
              <a:t>7</a:t>
            </a:r>
            <a:endParaRPr sz="15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57760" y="4109084"/>
            <a:ext cx="373856" cy="347663"/>
          </a:xfrm>
          <a:custGeom>
            <a:avLst/>
            <a:gdLst/>
            <a:ahLst/>
            <a:cxnLst/>
            <a:rect l="l" t="t" r="r" b="b"/>
            <a:pathLst>
              <a:path w="498475" h="463550">
                <a:moveTo>
                  <a:pt x="249174" y="0"/>
                </a:moveTo>
                <a:lnTo>
                  <a:pt x="198956" y="4706"/>
                </a:lnTo>
                <a:lnTo>
                  <a:pt x="152183" y="18203"/>
                </a:lnTo>
                <a:lnTo>
                  <a:pt x="109857" y="39560"/>
                </a:lnTo>
                <a:lnTo>
                  <a:pt x="72980" y="67846"/>
                </a:lnTo>
                <a:lnTo>
                  <a:pt x="42554" y="102129"/>
                </a:lnTo>
                <a:lnTo>
                  <a:pt x="19581" y="141478"/>
                </a:lnTo>
                <a:lnTo>
                  <a:pt x="5062" y="184961"/>
                </a:lnTo>
                <a:lnTo>
                  <a:pt x="0" y="231648"/>
                </a:lnTo>
                <a:lnTo>
                  <a:pt x="5062" y="278334"/>
                </a:lnTo>
                <a:lnTo>
                  <a:pt x="19581" y="321817"/>
                </a:lnTo>
                <a:lnTo>
                  <a:pt x="42554" y="361166"/>
                </a:lnTo>
                <a:lnTo>
                  <a:pt x="72980" y="395449"/>
                </a:lnTo>
                <a:lnTo>
                  <a:pt x="109857" y="423735"/>
                </a:lnTo>
                <a:lnTo>
                  <a:pt x="152183" y="445092"/>
                </a:lnTo>
                <a:lnTo>
                  <a:pt x="198956" y="458589"/>
                </a:lnTo>
                <a:lnTo>
                  <a:pt x="249174" y="463296"/>
                </a:lnTo>
                <a:lnTo>
                  <a:pt x="299391" y="458589"/>
                </a:lnTo>
                <a:lnTo>
                  <a:pt x="346164" y="445092"/>
                </a:lnTo>
                <a:lnTo>
                  <a:pt x="388490" y="423735"/>
                </a:lnTo>
                <a:lnTo>
                  <a:pt x="425367" y="395449"/>
                </a:lnTo>
                <a:lnTo>
                  <a:pt x="455793" y="361166"/>
                </a:lnTo>
                <a:lnTo>
                  <a:pt x="478766" y="321817"/>
                </a:lnTo>
                <a:lnTo>
                  <a:pt x="493285" y="278334"/>
                </a:lnTo>
                <a:lnTo>
                  <a:pt x="498348" y="231648"/>
                </a:lnTo>
                <a:lnTo>
                  <a:pt x="493285" y="184961"/>
                </a:lnTo>
                <a:lnTo>
                  <a:pt x="478766" y="141478"/>
                </a:lnTo>
                <a:lnTo>
                  <a:pt x="455793" y="102129"/>
                </a:lnTo>
                <a:lnTo>
                  <a:pt x="425367" y="67846"/>
                </a:lnTo>
                <a:lnTo>
                  <a:pt x="388490" y="39560"/>
                </a:lnTo>
                <a:lnTo>
                  <a:pt x="346164" y="18203"/>
                </a:lnTo>
                <a:lnTo>
                  <a:pt x="299391" y="4706"/>
                </a:lnTo>
                <a:lnTo>
                  <a:pt x="249174" y="0"/>
                </a:lnTo>
                <a:close/>
              </a:path>
            </a:pathLst>
          </a:custGeom>
          <a:solidFill>
            <a:srgbClr val="91160D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1933" y="4142510"/>
            <a:ext cx="124778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500" dirty="0">
                <a:solidFill>
                  <a:srgbClr val="FFFFFF"/>
                </a:solidFill>
                <a:latin typeface="Cambria"/>
                <a:cs typeface="Cambria"/>
              </a:rPr>
              <a:t>6</a:t>
            </a:r>
            <a:endParaRPr sz="15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57760" y="3642741"/>
            <a:ext cx="373856" cy="347663"/>
          </a:xfrm>
          <a:custGeom>
            <a:avLst/>
            <a:gdLst/>
            <a:ahLst/>
            <a:cxnLst/>
            <a:rect l="l" t="t" r="r" b="b"/>
            <a:pathLst>
              <a:path w="498475" h="463550">
                <a:moveTo>
                  <a:pt x="249174" y="0"/>
                </a:moveTo>
                <a:lnTo>
                  <a:pt x="198956" y="4706"/>
                </a:lnTo>
                <a:lnTo>
                  <a:pt x="152183" y="18203"/>
                </a:lnTo>
                <a:lnTo>
                  <a:pt x="109857" y="39560"/>
                </a:lnTo>
                <a:lnTo>
                  <a:pt x="72980" y="67846"/>
                </a:lnTo>
                <a:lnTo>
                  <a:pt x="42554" y="102129"/>
                </a:lnTo>
                <a:lnTo>
                  <a:pt x="19581" y="141478"/>
                </a:lnTo>
                <a:lnTo>
                  <a:pt x="5062" y="184961"/>
                </a:lnTo>
                <a:lnTo>
                  <a:pt x="0" y="231648"/>
                </a:lnTo>
                <a:lnTo>
                  <a:pt x="5062" y="278334"/>
                </a:lnTo>
                <a:lnTo>
                  <a:pt x="19581" y="321817"/>
                </a:lnTo>
                <a:lnTo>
                  <a:pt x="42554" y="361166"/>
                </a:lnTo>
                <a:lnTo>
                  <a:pt x="72980" y="395449"/>
                </a:lnTo>
                <a:lnTo>
                  <a:pt x="109857" y="423735"/>
                </a:lnTo>
                <a:lnTo>
                  <a:pt x="152183" y="445092"/>
                </a:lnTo>
                <a:lnTo>
                  <a:pt x="198956" y="458589"/>
                </a:lnTo>
                <a:lnTo>
                  <a:pt x="249174" y="463296"/>
                </a:lnTo>
                <a:lnTo>
                  <a:pt x="299391" y="458589"/>
                </a:lnTo>
                <a:lnTo>
                  <a:pt x="346164" y="445092"/>
                </a:lnTo>
                <a:lnTo>
                  <a:pt x="388490" y="423735"/>
                </a:lnTo>
                <a:lnTo>
                  <a:pt x="425367" y="395449"/>
                </a:lnTo>
                <a:lnTo>
                  <a:pt x="455793" y="361166"/>
                </a:lnTo>
                <a:lnTo>
                  <a:pt x="478766" y="321817"/>
                </a:lnTo>
                <a:lnTo>
                  <a:pt x="493285" y="278334"/>
                </a:lnTo>
                <a:lnTo>
                  <a:pt x="498348" y="231648"/>
                </a:lnTo>
                <a:lnTo>
                  <a:pt x="493285" y="184961"/>
                </a:lnTo>
                <a:lnTo>
                  <a:pt x="478766" y="141478"/>
                </a:lnTo>
                <a:lnTo>
                  <a:pt x="455793" y="102129"/>
                </a:lnTo>
                <a:lnTo>
                  <a:pt x="425367" y="67846"/>
                </a:lnTo>
                <a:lnTo>
                  <a:pt x="388490" y="39560"/>
                </a:lnTo>
                <a:lnTo>
                  <a:pt x="346164" y="18203"/>
                </a:lnTo>
                <a:lnTo>
                  <a:pt x="299391" y="4706"/>
                </a:lnTo>
                <a:lnTo>
                  <a:pt x="249174" y="0"/>
                </a:lnTo>
                <a:close/>
              </a:path>
            </a:pathLst>
          </a:custGeom>
          <a:solidFill>
            <a:srgbClr val="91160D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1933" y="3676682"/>
            <a:ext cx="124778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500" dirty="0">
                <a:solidFill>
                  <a:srgbClr val="FFFFFF"/>
                </a:solidFill>
                <a:latin typeface="Cambria"/>
                <a:cs typeface="Cambria"/>
              </a:rPr>
              <a:t>5</a:t>
            </a:r>
            <a:endParaRPr sz="15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57760" y="3177540"/>
            <a:ext cx="373856" cy="347663"/>
          </a:xfrm>
          <a:custGeom>
            <a:avLst/>
            <a:gdLst/>
            <a:ahLst/>
            <a:cxnLst/>
            <a:rect l="l" t="t" r="r" b="b"/>
            <a:pathLst>
              <a:path w="498475" h="463550">
                <a:moveTo>
                  <a:pt x="249174" y="0"/>
                </a:moveTo>
                <a:lnTo>
                  <a:pt x="198956" y="4706"/>
                </a:lnTo>
                <a:lnTo>
                  <a:pt x="152183" y="18203"/>
                </a:lnTo>
                <a:lnTo>
                  <a:pt x="109857" y="39560"/>
                </a:lnTo>
                <a:lnTo>
                  <a:pt x="72980" y="67846"/>
                </a:lnTo>
                <a:lnTo>
                  <a:pt x="42554" y="102129"/>
                </a:lnTo>
                <a:lnTo>
                  <a:pt x="19581" y="141478"/>
                </a:lnTo>
                <a:lnTo>
                  <a:pt x="5062" y="184961"/>
                </a:lnTo>
                <a:lnTo>
                  <a:pt x="0" y="231648"/>
                </a:lnTo>
                <a:lnTo>
                  <a:pt x="5062" y="278334"/>
                </a:lnTo>
                <a:lnTo>
                  <a:pt x="19581" y="321817"/>
                </a:lnTo>
                <a:lnTo>
                  <a:pt x="42554" y="361166"/>
                </a:lnTo>
                <a:lnTo>
                  <a:pt x="72980" y="395449"/>
                </a:lnTo>
                <a:lnTo>
                  <a:pt x="109857" y="423735"/>
                </a:lnTo>
                <a:lnTo>
                  <a:pt x="152183" y="445092"/>
                </a:lnTo>
                <a:lnTo>
                  <a:pt x="198956" y="458589"/>
                </a:lnTo>
                <a:lnTo>
                  <a:pt x="249174" y="463296"/>
                </a:lnTo>
                <a:lnTo>
                  <a:pt x="299391" y="458589"/>
                </a:lnTo>
                <a:lnTo>
                  <a:pt x="346164" y="445092"/>
                </a:lnTo>
                <a:lnTo>
                  <a:pt x="388490" y="423735"/>
                </a:lnTo>
                <a:lnTo>
                  <a:pt x="425367" y="395449"/>
                </a:lnTo>
                <a:lnTo>
                  <a:pt x="455793" y="361166"/>
                </a:lnTo>
                <a:lnTo>
                  <a:pt x="478766" y="321817"/>
                </a:lnTo>
                <a:lnTo>
                  <a:pt x="493285" y="278334"/>
                </a:lnTo>
                <a:lnTo>
                  <a:pt x="498348" y="231648"/>
                </a:lnTo>
                <a:lnTo>
                  <a:pt x="493285" y="184961"/>
                </a:lnTo>
                <a:lnTo>
                  <a:pt x="478766" y="141478"/>
                </a:lnTo>
                <a:lnTo>
                  <a:pt x="455793" y="102129"/>
                </a:lnTo>
                <a:lnTo>
                  <a:pt x="425367" y="67846"/>
                </a:lnTo>
                <a:lnTo>
                  <a:pt x="388490" y="39560"/>
                </a:lnTo>
                <a:lnTo>
                  <a:pt x="346164" y="18203"/>
                </a:lnTo>
                <a:lnTo>
                  <a:pt x="299391" y="4706"/>
                </a:lnTo>
                <a:lnTo>
                  <a:pt x="249174" y="0"/>
                </a:lnTo>
                <a:close/>
              </a:path>
            </a:pathLst>
          </a:custGeom>
          <a:solidFill>
            <a:srgbClr val="91160D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1933" y="3211639"/>
            <a:ext cx="124778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defTabSz="685800">
              <a:spcBef>
                <a:spcPts val="79"/>
              </a:spcBef>
            </a:pPr>
            <a:r>
              <a:rPr sz="1500" dirty="0">
                <a:solidFill>
                  <a:srgbClr val="FFFFFF"/>
                </a:solidFill>
                <a:latin typeface="Cambria"/>
                <a:cs typeface="Cambria"/>
              </a:rPr>
              <a:t>4</a:t>
            </a:r>
            <a:endParaRPr sz="15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57760" y="2712338"/>
            <a:ext cx="373856" cy="347663"/>
          </a:xfrm>
          <a:custGeom>
            <a:avLst/>
            <a:gdLst/>
            <a:ahLst/>
            <a:cxnLst/>
            <a:rect l="l" t="t" r="r" b="b"/>
            <a:pathLst>
              <a:path w="498475" h="463550">
                <a:moveTo>
                  <a:pt x="249174" y="0"/>
                </a:moveTo>
                <a:lnTo>
                  <a:pt x="198956" y="4706"/>
                </a:lnTo>
                <a:lnTo>
                  <a:pt x="152183" y="18203"/>
                </a:lnTo>
                <a:lnTo>
                  <a:pt x="109857" y="39560"/>
                </a:lnTo>
                <a:lnTo>
                  <a:pt x="72980" y="67846"/>
                </a:lnTo>
                <a:lnTo>
                  <a:pt x="42554" y="102129"/>
                </a:lnTo>
                <a:lnTo>
                  <a:pt x="19581" y="141478"/>
                </a:lnTo>
                <a:lnTo>
                  <a:pt x="5062" y="184961"/>
                </a:lnTo>
                <a:lnTo>
                  <a:pt x="0" y="231648"/>
                </a:lnTo>
                <a:lnTo>
                  <a:pt x="5062" y="278334"/>
                </a:lnTo>
                <a:lnTo>
                  <a:pt x="19581" y="321817"/>
                </a:lnTo>
                <a:lnTo>
                  <a:pt x="42554" y="361166"/>
                </a:lnTo>
                <a:lnTo>
                  <a:pt x="72980" y="395449"/>
                </a:lnTo>
                <a:lnTo>
                  <a:pt x="109857" y="423735"/>
                </a:lnTo>
                <a:lnTo>
                  <a:pt x="152183" y="445092"/>
                </a:lnTo>
                <a:lnTo>
                  <a:pt x="198956" y="458589"/>
                </a:lnTo>
                <a:lnTo>
                  <a:pt x="249174" y="463296"/>
                </a:lnTo>
                <a:lnTo>
                  <a:pt x="299391" y="458589"/>
                </a:lnTo>
                <a:lnTo>
                  <a:pt x="346164" y="445092"/>
                </a:lnTo>
                <a:lnTo>
                  <a:pt x="388490" y="423735"/>
                </a:lnTo>
                <a:lnTo>
                  <a:pt x="425367" y="395449"/>
                </a:lnTo>
                <a:lnTo>
                  <a:pt x="455793" y="361166"/>
                </a:lnTo>
                <a:lnTo>
                  <a:pt x="478766" y="321817"/>
                </a:lnTo>
                <a:lnTo>
                  <a:pt x="493285" y="278334"/>
                </a:lnTo>
                <a:lnTo>
                  <a:pt x="498348" y="231648"/>
                </a:lnTo>
                <a:lnTo>
                  <a:pt x="493285" y="184961"/>
                </a:lnTo>
                <a:lnTo>
                  <a:pt x="478766" y="141478"/>
                </a:lnTo>
                <a:lnTo>
                  <a:pt x="455793" y="102129"/>
                </a:lnTo>
                <a:lnTo>
                  <a:pt x="425367" y="67846"/>
                </a:lnTo>
                <a:lnTo>
                  <a:pt x="388490" y="39560"/>
                </a:lnTo>
                <a:lnTo>
                  <a:pt x="346164" y="18203"/>
                </a:lnTo>
                <a:lnTo>
                  <a:pt x="299391" y="4706"/>
                </a:lnTo>
                <a:lnTo>
                  <a:pt x="249174" y="0"/>
                </a:lnTo>
                <a:close/>
              </a:path>
            </a:pathLst>
          </a:custGeom>
          <a:solidFill>
            <a:srgbClr val="91160D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1933" y="2745686"/>
            <a:ext cx="124778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defTabSz="685800">
              <a:spcBef>
                <a:spcPts val="79"/>
              </a:spcBef>
            </a:pPr>
            <a:r>
              <a:rPr sz="1500" dirty="0">
                <a:solidFill>
                  <a:srgbClr val="FFFFFF"/>
                </a:solidFill>
                <a:latin typeface="Cambria"/>
                <a:cs typeface="Cambria"/>
              </a:rPr>
              <a:t>3</a:t>
            </a:r>
            <a:endParaRPr sz="1500">
              <a:solidFill>
                <a:prstClr val="black"/>
              </a:solidFill>
              <a:latin typeface="Cambria"/>
              <a:cs typeface="Cambria"/>
            </a:endParaRPr>
          </a:p>
        </p:txBody>
      </p:sp>
      <p:pic>
        <p:nvPicPr>
          <p:cNvPr id="35" name="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9092" y="1787652"/>
            <a:ext cx="373760" cy="347472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2003042" y="1821199"/>
            <a:ext cx="124778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defTabSz="685800">
              <a:spcBef>
                <a:spcPts val="79"/>
              </a:spcBef>
            </a:pPr>
            <a:r>
              <a:rPr sz="1500" dirty="0">
                <a:solidFill>
                  <a:srgbClr val="FFFFFF"/>
                </a:solidFill>
                <a:latin typeface="Cambria"/>
                <a:cs typeface="Cambria"/>
              </a:rPr>
              <a:t>5</a:t>
            </a:r>
            <a:endParaRPr sz="1500">
              <a:solidFill>
                <a:prstClr val="black"/>
              </a:solidFill>
              <a:latin typeface="Cambria"/>
              <a:cs typeface="Cambria"/>
            </a:endParaRPr>
          </a:p>
        </p:txBody>
      </p:sp>
      <p:pic>
        <p:nvPicPr>
          <p:cNvPr id="37" name="object 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9092" y="4574286"/>
            <a:ext cx="373760" cy="347471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2003042" y="4607553"/>
            <a:ext cx="124778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500" dirty="0">
                <a:solidFill>
                  <a:srgbClr val="FFFFFF"/>
                </a:solidFill>
                <a:latin typeface="Cambria"/>
                <a:cs typeface="Cambria"/>
              </a:rPr>
              <a:t>4</a:t>
            </a:r>
            <a:endParaRPr sz="1500">
              <a:solidFill>
                <a:prstClr val="black"/>
              </a:solidFill>
              <a:latin typeface="Cambria"/>
              <a:cs typeface="Cambria"/>
            </a:endParaRPr>
          </a:p>
        </p:txBody>
      </p:sp>
      <p:pic>
        <p:nvPicPr>
          <p:cNvPr id="39" name="object 3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79092" y="3642742"/>
            <a:ext cx="373760" cy="347471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1950488" y="3676682"/>
            <a:ext cx="229553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500" spc="-8" dirty="0">
                <a:solidFill>
                  <a:srgbClr val="FFFFFF"/>
                </a:solidFill>
                <a:latin typeface="Cambria"/>
                <a:cs typeface="Cambria"/>
              </a:rPr>
              <a:t>13</a:t>
            </a:r>
            <a:endParaRPr sz="1500">
              <a:solidFill>
                <a:prstClr val="black"/>
              </a:solidFill>
              <a:latin typeface="Cambria"/>
              <a:cs typeface="Cambria"/>
            </a:endParaRPr>
          </a:p>
        </p:txBody>
      </p:sp>
      <p:pic>
        <p:nvPicPr>
          <p:cNvPr id="41" name="object 4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79092" y="3177541"/>
            <a:ext cx="373760" cy="347471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1950488" y="3211639"/>
            <a:ext cx="229553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defTabSz="685800">
              <a:spcBef>
                <a:spcPts val="79"/>
              </a:spcBef>
            </a:pPr>
            <a:r>
              <a:rPr sz="1500" spc="-8" dirty="0">
                <a:solidFill>
                  <a:srgbClr val="FFFFFF"/>
                </a:solidFill>
                <a:latin typeface="Cambria"/>
                <a:cs typeface="Cambria"/>
              </a:rPr>
              <a:t>17</a:t>
            </a:r>
            <a:endParaRPr sz="1500">
              <a:solidFill>
                <a:prstClr val="black"/>
              </a:solidFill>
              <a:latin typeface="Cambria"/>
              <a:cs typeface="Cambria"/>
            </a:endParaRPr>
          </a:p>
        </p:txBody>
      </p:sp>
      <p:pic>
        <p:nvPicPr>
          <p:cNvPr id="43" name="object 4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79092" y="4109085"/>
            <a:ext cx="373760" cy="347471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1950488" y="4142510"/>
            <a:ext cx="229553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500" spc="-8" dirty="0">
                <a:solidFill>
                  <a:srgbClr val="FFFFFF"/>
                </a:solidFill>
                <a:latin typeface="Cambria"/>
                <a:cs typeface="Cambria"/>
              </a:rPr>
              <a:t>18</a:t>
            </a:r>
            <a:endParaRPr sz="1500">
              <a:solidFill>
                <a:prstClr val="black"/>
              </a:solidFill>
              <a:latin typeface="Cambria"/>
              <a:cs typeface="Cambria"/>
            </a:endParaRPr>
          </a:p>
        </p:txBody>
      </p:sp>
      <p:pic>
        <p:nvPicPr>
          <p:cNvPr id="45" name="object 4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79092" y="2245996"/>
            <a:ext cx="373760" cy="347471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2003042" y="2279860"/>
            <a:ext cx="124778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defTabSz="685800">
              <a:spcBef>
                <a:spcPts val="79"/>
              </a:spcBef>
            </a:pPr>
            <a:r>
              <a:rPr sz="1500" dirty="0">
                <a:solidFill>
                  <a:srgbClr val="FFFFFF"/>
                </a:solidFill>
                <a:latin typeface="Cambria"/>
                <a:cs typeface="Cambria"/>
              </a:rPr>
              <a:t>6</a:t>
            </a:r>
            <a:endParaRPr sz="1500">
              <a:solidFill>
                <a:prstClr val="black"/>
              </a:solidFill>
              <a:latin typeface="Cambria"/>
              <a:cs typeface="Cambria"/>
            </a:endParaRPr>
          </a:p>
        </p:txBody>
      </p:sp>
      <p:pic>
        <p:nvPicPr>
          <p:cNvPr id="47" name="object 4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79092" y="2712338"/>
            <a:ext cx="373760" cy="347472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2003042" y="2745686"/>
            <a:ext cx="124778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defTabSz="685800">
              <a:spcBef>
                <a:spcPts val="79"/>
              </a:spcBef>
            </a:pPr>
            <a:r>
              <a:rPr sz="1500" dirty="0">
                <a:solidFill>
                  <a:srgbClr val="FFFFFF"/>
                </a:solidFill>
                <a:latin typeface="Cambria"/>
                <a:cs typeface="Cambria"/>
              </a:rPr>
              <a:t>6</a:t>
            </a:r>
            <a:endParaRPr sz="1500">
              <a:solidFill>
                <a:prstClr val="black"/>
              </a:solidFill>
              <a:latin typeface="Cambria"/>
              <a:cs typeface="Cambria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3104197" y="1800036"/>
            <a:ext cx="2286476" cy="357188"/>
            <a:chOff x="4138929" y="1257048"/>
            <a:chExt cx="3048635" cy="476250"/>
          </a:xfrm>
        </p:grpSpPr>
        <p:sp>
          <p:nvSpPr>
            <p:cNvPr id="50" name="object 50"/>
            <p:cNvSpPr/>
            <p:nvPr/>
          </p:nvSpPr>
          <p:spPr>
            <a:xfrm>
              <a:off x="4145279" y="1263398"/>
              <a:ext cx="3035935" cy="463550"/>
            </a:xfrm>
            <a:custGeom>
              <a:avLst/>
              <a:gdLst/>
              <a:ahLst/>
              <a:cxnLst/>
              <a:rect l="l" t="t" r="r" b="b"/>
              <a:pathLst>
                <a:path w="3035934" h="463550">
                  <a:moveTo>
                    <a:pt x="2940519" y="0"/>
                  </a:moveTo>
                  <a:lnTo>
                    <a:pt x="95288" y="0"/>
                  </a:lnTo>
                  <a:lnTo>
                    <a:pt x="58196" y="7487"/>
                  </a:lnTo>
                  <a:lnTo>
                    <a:pt x="27908" y="27908"/>
                  </a:lnTo>
                  <a:lnTo>
                    <a:pt x="7487" y="58196"/>
                  </a:lnTo>
                  <a:lnTo>
                    <a:pt x="0" y="95288"/>
                  </a:lnTo>
                  <a:lnTo>
                    <a:pt x="0" y="368007"/>
                  </a:lnTo>
                  <a:lnTo>
                    <a:pt x="7487" y="405094"/>
                  </a:lnTo>
                  <a:lnTo>
                    <a:pt x="27908" y="435382"/>
                  </a:lnTo>
                  <a:lnTo>
                    <a:pt x="58196" y="455806"/>
                  </a:lnTo>
                  <a:lnTo>
                    <a:pt x="95288" y="463295"/>
                  </a:lnTo>
                  <a:lnTo>
                    <a:pt x="2940519" y="463295"/>
                  </a:lnTo>
                  <a:lnTo>
                    <a:pt x="2977611" y="455806"/>
                  </a:lnTo>
                  <a:lnTo>
                    <a:pt x="3007899" y="435382"/>
                  </a:lnTo>
                  <a:lnTo>
                    <a:pt x="3028320" y="405094"/>
                  </a:lnTo>
                  <a:lnTo>
                    <a:pt x="3035808" y="368007"/>
                  </a:lnTo>
                  <a:lnTo>
                    <a:pt x="3035808" y="95288"/>
                  </a:lnTo>
                  <a:lnTo>
                    <a:pt x="3028320" y="58196"/>
                  </a:lnTo>
                  <a:lnTo>
                    <a:pt x="3007899" y="27908"/>
                  </a:lnTo>
                  <a:lnTo>
                    <a:pt x="2977611" y="7487"/>
                  </a:lnTo>
                  <a:lnTo>
                    <a:pt x="2940519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4145279" y="1263398"/>
              <a:ext cx="3035935" cy="463550"/>
            </a:xfrm>
            <a:custGeom>
              <a:avLst/>
              <a:gdLst/>
              <a:ahLst/>
              <a:cxnLst/>
              <a:rect l="l" t="t" r="r" b="b"/>
              <a:pathLst>
                <a:path w="3035934" h="463550">
                  <a:moveTo>
                    <a:pt x="0" y="95288"/>
                  </a:moveTo>
                  <a:lnTo>
                    <a:pt x="7487" y="58196"/>
                  </a:lnTo>
                  <a:lnTo>
                    <a:pt x="27908" y="27908"/>
                  </a:lnTo>
                  <a:lnTo>
                    <a:pt x="58196" y="7487"/>
                  </a:lnTo>
                  <a:lnTo>
                    <a:pt x="95288" y="0"/>
                  </a:lnTo>
                  <a:lnTo>
                    <a:pt x="2940519" y="0"/>
                  </a:lnTo>
                  <a:lnTo>
                    <a:pt x="2977611" y="7487"/>
                  </a:lnTo>
                  <a:lnTo>
                    <a:pt x="3007899" y="27908"/>
                  </a:lnTo>
                  <a:lnTo>
                    <a:pt x="3028320" y="58196"/>
                  </a:lnTo>
                  <a:lnTo>
                    <a:pt x="3035808" y="95288"/>
                  </a:lnTo>
                  <a:lnTo>
                    <a:pt x="3035808" y="368007"/>
                  </a:lnTo>
                  <a:lnTo>
                    <a:pt x="3028320" y="405094"/>
                  </a:lnTo>
                  <a:lnTo>
                    <a:pt x="3007899" y="435382"/>
                  </a:lnTo>
                  <a:lnTo>
                    <a:pt x="2977611" y="455806"/>
                  </a:lnTo>
                  <a:lnTo>
                    <a:pt x="2940519" y="463295"/>
                  </a:lnTo>
                  <a:lnTo>
                    <a:pt x="95288" y="463295"/>
                  </a:lnTo>
                  <a:lnTo>
                    <a:pt x="58196" y="455806"/>
                  </a:lnTo>
                  <a:lnTo>
                    <a:pt x="27908" y="435382"/>
                  </a:lnTo>
                  <a:lnTo>
                    <a:pt x="7487" y="405094"/>
                  </a:lnTo>
                  <a:lnTo>
                    <a:pt x="0" y="368007"/>
                  </a:lnTo>
                  <a:lnTo>
                    <a:pt x="0" y="95288"/>
                  </a:lnTo>
                  <a:close/>
                </a:path>
              </a:pathLst>
            </a:custGeom>
            <a:ln w="12192">
              <a:solidFill>
                <a:srgbClr val="2F5597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729717" y="1804012"/>
            <a:ext cx="1034891" cy="29222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defTabSz="685800">
              <a:lnSpc>
                <a:spcPts val="1133"/>
              </a:lnSpc>
              <a:spcBef>
                <a:spcPts val="79"/>
              </a:spcBef>
            </a:pPr>
            <a:r>
              <a:rPr sz="1050" dirty="0">
                <a:solidFill>
                  <a:srgbClr val="222A35"/>
                </a:solidFill>
                <a:latin typeface="Cambria"/>
                <a:cs typeface="Cambria"/>
              </a:rPr>
              <a:t>ЕФИС</a:t>
            </a:r>
            <a:r>
              <a:rPr sz="1050" spc="-38" dirty="0">
                <a:solidFill>
                  <a:srgbClr val="222A35"/>
                </a:solidFill>
                <a:latin typeface="Cambria"/>
                <a:cs typeface="Cambria"/>
              </a:rPr>
              <a:t> </a:t>
            </a:r>
            <a:r>
              <a:rPr sz="1050" spc="-8" dirty="0">
                <a:solidFill>
                  <a:srgbClr val="222A35"/>
                </a:solidFill>
                <a:latin typeface="Cambria"/>
                <a:cs typeface="Cambria"/>
              </a:rPr>
              <a:t>ЗСН+</a:t>
            </a:r>
            <a:r>
              <a:rPr sz="1050" spc="-26" dirty="0">
                <a:solidFill>
                  <a:srgbClr val="222A35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srgbClr val="222A35"/>
                </a:solidFill>
                <a:latin typeface="Cambria"/>
                <a:cs typeface="Cambria"/>
              </a:rPr>
              <a:t>ДЗЗ/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81439" defTabSz="685800">
              <a:lnSpc>
                <a:spcPts val="1133"/>
              </a:lnSpc>
            </a:pPr>
            <a:r>
              <a:rPr sz="1050" spc="-4" dirty="0">
                <a:solidFill>
                  <a:srgbClr val="222A35"/>
                </a:solidFill>
                <a:latin typeface="Cambria"/>
                <a:cs typeface="Cambria"/>
              </a:rPr>
              <a:t>беспилотники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3064193" y="2265237"/>
            <a:ext cx="2314099" cy="357188"/>
            <a:chOff x="4085590" y="1877316"/>
            <a:chExt cx="3085465" cy="476250"/>
          </a:xfrm>
        </p:grpSpPr>
        <p:sp>
          <p:nvSpPr>
            <p:cNvPr id="54" name="object 54"/>
            <p:cNvSpPr/>
            <p:nvPr/>
          </p:nvSpPr>
          <p:spPr>
            <a:xfrm>
              <a:off x="4091940" y="1883666"/>
              <a:ext cx="3072765" cy="463550"/>
            </a:xfrm>
            <a:custGeom>
              <a:avLst/>
              <a:gdLst/>
              <a:ahLst/>
              <a:cxnLst/>
              <a:rect l="l" t="t" r="r" b="b"/>
              <a:pathLst>
                <a:path w="3072765" h="463550">
                  <a:moveTo>
                    <a:pt x="2977095" y="0"/>
                  </a:moveTo>
                  <a:lnTo>
                    <a:pt x="95288" y="0"/>
                  </a:lnTo>
                  <a:lnTo>
                    <a:pt x="58196" y="7487"/>
                  </a:lnTo>
                  <a:lnTo>
                    <a:pt x="27908" y="27908"/>
                  </a:lnTo>
                  <a:lnTo>
                    <a:pt x="7487" y="58196"/>
                  </a:lnTo>
                  <a:lnTo>
                    <a:pt x="0" y="95288"/>
                  </a:lnTo>
                  <a:lnTo>
                    <a:pt x="0" y="368007"/>
                  </a:lnTo>
                  <a:lnTo>
                    <a:pt x="7487" y="405099"/>
                  </a:lnTo>
                  <a:lnTo>
                    <a:pt x="27908" y="435387"/>
                  </a:lnTo>
                  <a:lnTo>
                    <a:pt x="58196" y="455808"/>
                  </a:lnTo>
                  <a:lnTo>
                    <a:pt x="95288" y="463295"/>
                  </a:lnTo>
                  <a:lnTo>
                    <a:pt x="2977095" y="463295"/>
                  </a:lnTo>
                  <a:lnTo>
                    <a:pt x="3014187" y="455808"/>
                  </a:lnTo>
                  <a:lnTo>
                    <a:pt x="3044475" y="435387"/>
                  </a:lnTo>
                  <a:lnTo>
                    <a:pt x="3064896" y="405099"/>
                  </a:lnTo>
                  <a:lnTo>
                    <a:pt x="3072384" y="368007"/>
                  </a:lnTo>
                  <a:lnTo>
                    <a:pt x="3072384" y="95288"/>
                  </a:lnTo>
                  <a:lnTo>
                    <a:pt x="3064896" y="58196"/>
                  </a:lnTo>
                  <a:lnTo>
                    <a:pt x="3044475" y="27908"/>
                  </a:lnTo>
                  <a:lnTo>
                    <a:pt x="3014187" y="7487"/>
                  </a:lnTo>
                  <a:lnTo>
                    <a:pt x="2977095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4091940" y="1883666"/>
              <a:ext cx="3072765" cy="463550"/>
            </a:xfrm>
            <a:custGeom>
              <a:avLst/>
              <a:gdLst/>
              <a:ahLst/>
              <a:cxnLst/>
              <a:rect l="l" t="t" r="r" b="b"/>
              <a:pathLst>
                <a:path w="3072765" h="463550">
                  <a:moveTo>
                    <a:pt x="0" y="95288"/>
                  </a:moveTo>
                  <a:lnTo>
                    <a:pt x="7487" y="58196"/>
                  </a:lnTo>
                  <a:lnTo>
                    <a:pt x="27908" y="27908"/>
                  </a:lnTo>
                  <a:lnTo>
                    <a:pt x="58196" y="7487"/>
                  </a:lnTo>
                  <a:lnTo>
                    <a:pt x="95288" y="0"/>
                  </a:lnTo>
                  <a:lnTo>
                    <a:pt x="2977095" y="0"/>
                  </a:lnTo>
                  <a:lnTo>
                    <a:pt x="3014187" y="7487"/>
                  </a:lnTo>
                  <a:lnTo>
                    <a:pt x="3044475" y="27908"/>
                  </a:lnTo>
                  <a:lnTo>
                    <a:pt x="3064896" y="58196"/>
                  </a:lnTo>
                  <a:lnTo>
                    <a:pt x="3072384" y="95288"/>
                  </a:lnTo>
                  <a:lnTo>
                    <a:pt x="3072384" y="368007"/>
                  </a:lnTo>
                  <a:lnTo>
                    <a:pt x="3064896" y="405099"/>
                  </a:lnTo>
                  <a:lnTo>
                    <a:pt x="3044475" y="435387"/>
                  </a:lnTo>
                  <a:lnTo>
                    <a:pt x="3014187" y="455808"/>
                  </a:lnTo>
                  <a:lnTo>
                    <a:pt x="2977095" y="463295"/>
                  </a:lnTo>
                  <a:lnTo>
                    <a:pt x="95288" y="463295"/>
                  </a:lnTo>
                  <a:lnTo>
                    <a:pt x="58196" y="455808"/>
                  </a:lnTo>
                  <a:lnTo>
                    <a:pt x="27908" y="435387"/>
                  </a:lnTo>
                  <a:lnTo>
                    <a:pt x="7487" y="405099"/>
                  </a:lnTo>
                  <a:lnTo>
                    <a:pt x="0" y="368007"/>
                  </a:lnTo>
                  <a:lnTo>
                    <a:pt x="0" y="95288"/>
                  </a:lnTo>
                  <a:close/>
                </a:path>
              </a:pathLst>
            </a:custGeom>
            <a:ln w="12192">
              <a:solidFill>
                <a:srgbClr val="2F5597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3698317" y="2269249"/>
            <a:ext cx="1045369" cy="29222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algn="ctr" defTabSz="685800">
              <a:lnSpc>
                <a:spcPts val="1133"/>
              </a:lnSpc>
              <a:spcBef>
                <a:spcPts val="79"/>
              </a:spcBef>
            </a:pPr>
            <a:r>
              <a:rPr sz="1050" spc="-11" dirty="0">
                <a:solidFill>
                  <a:srgbClr val="222A35"/>
                </a:solidFill>
                <a:latin typeface="Cambria"/>
                <a:cs typeface="Cambria"/>
              </a:rPr>
              <a:t>Госуслуги.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algn="ctr" defTabSz="685800">
              <a:lnSpc>
                <a:spcPts val="1133"/>
              </a:lnSpc>
            </a:pPr>
            <a:r>
              <a:rPr sz="1050" dirty="0">
                <a:solidFill>
                  <a:srgbClr val="222A35"/>
                </a:solidFill>
                <a:latin typeface="Cambria"/>
                <a:cs typeface="Cambria"/>
              </a:rPr>
              <a:t>Личный</a:t>
            </a:r>
            <a:r>
              <a:rPr sz="1050" spc="-53" dirty="0">
                <a:solidFill>
                  <a:srgbClr val="222A35"/>
                </a:solidFill>
                <a:latin typeface="Cambria"/>
                <a:cs typeface="Cambria"/>
              </a:rPr>
              <a:t> </a:t>
            </a:r>
            <a:r>
              <a:rPr sz="1050" spc="-4" dirty="0">
                <a:solidFill>
                  <a:srgbClr val="222A35"/>
                </a:solidFill>
                <a:latin typeface="Cambria"/>
                <a:cs typeface="Cambria"/>
              </a:rPr>
              <a:t>кабинет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3090481" y="2722437"/>
            <a:ext cx="2260283" cy="357188"/>
            <a:chOff x="4120641" y="2486916"/>
            <a:chExt cx="3013710" cy="476250"/>
          </a:xfrm>
        </p:grpSpPr>
        <p:sp>
          <p:nvSpPr>
            <p:cNvPr id="58" name="object 58"/>
            <p:cNvSpPr/>
            <p:nvPr/>
          </p:nvSpPr>
          <p:spPr>
            <a:xfrm>
              <a:off x="4126991" y="2493266"/>
              <a:ext cx="3001010" cy="463550"/>
            </a:xfrm>
            <a:custGeom>
              <a:avLst/>
              <a:gdLst/>
              <a:ahLst/>
              <a:cxnLst/>
              <a:rect l="l" t="t" r="r" b="b"/>
              <a:pathLst>
                <a:path w="3001009" h="463550">
                  <a:moveTo>
                    <a:pt x="2905467" y="0"/>
                  </a:moveTo>
                  <a:lnTo>
                    <a:pt x="95288" y="0"/>
                  </a:lnTo>
                  <a:lnTo>
                    <a:pt x="58196" y="7487"/>
                  </a:lnTo>
                  <a:lnTo>
                    <a:pt x="27908" y="27908"/>
                  </a:lnTo>
                  <a:lnTo>
                    <a:pt x="7487" y="58196"/>
                  </a:lnTo>
                  <a:lnTo>
                    <a:pt x="0" y="95288"/>
                  </a:lnTo>
                  <a:lnTo>
                    <a:pt x="0" y="368007"/>
                  </a:lnTo>
                  <a:lnTo>
                    <a:pt x="7487" y="405099"/>
                  </a:lnTo>
                  <a:lnTo>
                    <a:pt x="27908" y="435387"/>
                  </a:lnTo>
                  <a:lnTo>
                    <a:pt x="58196" y="455808"/>
                  </a:lnTo>
                  <a:lnTo>
                    <a:pt x="95288" y="463295"/>
                  </a:lnTo>
                  <a:lnTo>
                    <a:pt x="2905467" y="463295"/>
                  </a:lnTo>
                  <a:lnTo>
                    <a:pt x="2942559" y="455808"/>
                  </a:lnTo>
                  <a:lnTo>
                    <a:pt x="2972847" y="435387"/>
                  </a:lnTo>
                  <a:lnTo>
                    <a:pt x="2993268" y="405099"/>
                  </a:lnTo>
                  <a:lnTo>
                    <a:pt x="3000756" y="368007"/>
                  </a:lnTo>
                  <a:lnTo>
                    <a:pt x="3000756" y="95288"/>
                  </a:lnTo>
                  <a:lnTo>
                    <a:pt x="2993268" y="58196"/>
                  </a:lnTo>
                  <a:lnTo>
                    <a:pt x="2972847" y="27908"/>
                  </a:lnTo>
                  <a:lnTo>
                    <a:pt x="2942559" y="7487"/>
                  </a:lnTo>
                  <a:lnTo>
                    <a:pt x="2905467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4126991" y="2493266"/>
              <a:ext cx="3001010" cy="463550"/>
            </a:xfrm>
            <a:custGeom>
              <a:avLst/>
              <a:gdLst/>
              <a:ahLst/>
              <a:cxnLst/>
              <a:rect l="l" t="t" r="r" b="b"/>
              <a:pathLst>
                <a:path w="3001009" h="463550">
                  <a:moveTo>
                    <a:pt x="0" y="95288"/>
                  </a:moveTo>
                  <a:lnTo>
                    <a:pt x="7487" y="58196"/>
                  </a:lnTo>
                  <a:lnTo>
                    <a:pt x="27908" y="27908"/>
                  </a:lnTo>
                  <a:lnTo>
                    <a:pt x="58196" y="7487"/>
                  </a:lnTo>
                  <a:lnTo>
                    <a:pt x="95288" y="0"/>
                  </a:lnTo>
                  <a:lnTo>
                    <a:pt x="2905467" y="0"/>
                  </a:lnTo>
                  <a:lnTo>
                    <a:pt x="2942559" y="7487"/>
                  </a:lnTo>
                  <a:lnTo>
                    <a:pt x="2972847" y="27908"/>
                  </a:lnTo>
                  <a:lnTo>
                    <a:pt x="2993268" y="58196"/>
                  </a:lnTo>
                  <a:lnTo>
                    <a:pt x="3000756" y="95288"/>
                  </a:lnTo>
                  <a:lnTo>
                    <a:pt x="3000756" y="368007"/>
                  </a:lnTo>
                  <a:lnTo>
                    <a:pt x="2993268" y="405099"/>
                  </a:lnTo>
                  <a:lnTo>
                    <a:pt x="2972847" y="435387"/>
                  </a:lnTo>
                  <a:lnTo>
                    <a:pt x="2942559" y="455808"/>
                  </a:lnTo>
                  <a:lnTo>
                    <a:pt x="2905467" y="463295"/>
                  </a:lnTo>
                  <a:lnTo>
                    <a:pt x="95288" y="463295"/>
                  </a:lnTo>
                  <a:lnTo>
                    <a:pt x="58196" y="455808"/>
                  </a:lnTo>
                  <a:lnTo>
                    <a:pt x="27908" y="435387"/>
                  </a:lnTo>
                  <a:lnTo>
                    <a:pt x="7487" y="405099"/>
                  </a:lnTo>
                  <a:lnTo>
                    <a:pt x="0" y="368007"/>
                  </a:lnTo>
                  <a:lnTo>
                    <a:pt x="0" y="95288"/>
                  </a:lnTo>
                  <a:close/>
                </a:path>
              </a:pathLst>
            </a:custGeom>
            <a:ln w="12192">
              <a:solidFill>
                <a:srgbClr val="2F5597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3497088" y="2726757"/>
            <a:ext cx="1446848" cy="3332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algn="ctr" defTabSz="685800">
              <a:spcBef>
                <a:spcPts val="79"/>
              </a:spcBef>
            </a:pP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ФГИС</a:t>
            </a:r>
            <a:r>
              <a:rPr sz="1050" spc="-41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4" dirty="0">
                <a:solidFill>
                  <a:prstClr val="black"/>
                </a:solidFill>
                <a:latin typeface="Cambria"/>
                <a:cs typeface="Cambria"/>
              </a:rPr>
              <a:t>«Семеноводство»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953" algn="ctr" defTabSz="685800"/>
            <a:r>
              <a:rPr sz="1050" spc="-4" dirty="0">
                <a:solidFill>
                  <a:prstClr val="black"/>
                </a:solidFill>
                <a:latin typeface="Cambria"/>
                <a:cs typeface="Cambria"/>
              </a:rPr>
              <a:t>/открытые</a:t>
            </a:r>
            <a:r>
              <a:rPr sz="1050" spc="-4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данные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3064192" y="3187637"/>
            <a:ext cx="2260283" cy="1791653"/>
            <a:chOff x="4085590" y="3107183"/>
            <a:chExt cx="3013710" cy="2388870"/>
          </a:xfrm>
        </p:grpSpPr>
        <p:sp>
          <p:nvSpPr>
            <p:cNvPr id="62" name="object 62"/>
            <p:cNvSpPr/>
            <p:nvPr/>
          </p:nvSpPr>
          <p:spPr>
            <a:xfrm>
              <a:off x="4091940" y="3113533"/>
              <a:ext cx="3001010" cy="463550"/>
            </a:xfrm>
            <a:custGeom>
              <a:avLst/>
              <a:gdLst/>
              <a:ahLst/>
              <a:cxnLst/>
              <a:rect l="l" t="t" r="r" b="b"/>
              <a:pathLst>
                <a:path w="3001009" h="463550">
                  <a:moveTo>
                    <a:pt x="2905467" y="0"/>
                  </a:moveTo>
                  <a:lnTo>
                    <a:pt x="95288" y="0"/>
                  </a:lnTo>
                  <a:lnTo>
                    <a:pt x="58196" y="7487"/>
                  </a:lnTo>
                  <a:lnTo>
                    <a:pt x="27908" y="27908"/>
                  </a:lnTo>
                  <a:lnTo>
                    <a:pt x="7487" y="58196"/>
                  </a:lnTo>
                  <a:lnTo>
                    <a:pt x="0" y="95288"/>
                  </a:lnTo>
                  <a:lnTo>
                    <a:pt x="0" y="368007"/>
                  </a:lnTo>
                  <a:lnTo>
                    <a:pt x="7487" y="405099"/>
                  </a:lnTo>
                  <a:lnTo>
                    <a:pt x="27908" y="435387"/>
                  </a:lnTo>
                  <a:lnTo>
                    <a:pt x="58196" y="455808"/>
                  </a:lnTo>
                  <a:lnTo>
                    <a:pt x="95288" y="463295"/>
                  </a:lnTo>
                  <a:lnTo>
                    <a:pt x="2905467" y="463295"/>
                  </a:lnTo>
                  <a:lnTo>
                    <a:pt x="2942559" y="455808"/>
                  </a:lnTo>
                  <a:lnTo>
                    <a:pt x="2972847" y="435387"/>
                  </a:lnTo>
                  <a:lnTo>
                    <a:pt x="2993268" y="405099"/>
                  </a:lnTo>
                  <a:lnTo>
                    <a:pt x="3000756" y="368007"/>
                  </a:lnTo>
                  <a:lnTo>
                    <a:pt x="3000756" y="95288"/>
                  </a:lnTo>
                  <a:lnTo>
                    <a:pt x="2993268" y="58196"/>
                  </a:lnTo>
                  <a:lnTo>
                    <a:pt x="2972847" y="27908"/>
                  </a:lnTo>
                  <a:lnTo>
                    <a:pt x="2942559" y="7487"/>
                  </a:lnTo>
                  <a:lnTo>
                    <a:pt x="2905467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4091940" y="3113533"/>
              <a:ext cx="3001010" cy="463550"/>
            </a:xfrm>
            <a:custGeom>
              <a:avLst/>
              <a:gdLst/>
              <a:ahLst/>
              <a:cxnLst/>
              <a:rect l="l" t="t" r="r" b="b"/>
              <a:pathLst>
                <a:path w="3001009" h="463550">
                  <a:moveTo>
                    <a:pt x="0" y="95288"/>
                  </a:moveTo>
                  <a:lnTo>
                    <a:pt x="7487" y="58196"/>
                  </a:lnTo>
                  <a:lnTo>
                    <a:pt x="27908" y="27908"/>
                  </a:lnTo>
                  <a:lnTo>
                    <a:pt x="58196" y="7487"/>
                  </a:lnTo>
                  <a:lnTo>
                    <a:pt x="95288" y="0"/>
                  </a:lnTo>
                  <a:lnTo>
                    <a:pt x="2905467" y="0"/>
                  </a:lnTo>
                  <a:lnTo>
                    <a:pt x="2942559" y="7487"/>
                  </a:lnTo>
                  <a:lnTo>
                    <a:pt x="2972847" y="27908"/>
                  </a:lnTo>
                  <a:lnTo>
                    <a:pt x="2993268" y="58196"/>
                  </a:lnTo>
                  <a:lnTo>
                    <a:pt x="3000756" y="95288"/>
                  </a:lnTo>
                  <a:lnTo>
                    <a:pt x="3000756" y="368007"/>
                  </a:lnTo>
                  <a:lnTo>
                    <a:pt x="2993268" y="405099"/>
                  </a:lnTo>
                  <a:lnTo>
                    <a:pt x="2972847" y="435387"/>
                  </a:lnTo>
                  <a:lnTo>
                    <a:pt x="2942559" y="455808"/>
                  </a:lnTo>
                  <a:lnTo>
                    <a:pt x="2905467" y="463295"/>
                  </a:lnTo>
                  <a:lnTo>
                    <a:pt x="95288" y="463295"/>
                  </a:lnTo>
                  <a:lnTo>
                    <a:pt x="58196" y="455808"/>
                  </a:lnTo>
                  <a:lnTo>
                    <a:pt x="27908" y="435387"/>
                  </a:lnTo>
                  <a:lnTo>
                    <a:pt x="7487" y="405099"/>
                  </a:lnTo>
                  <a:lnTo>
                    <a:pt x="0" y="368007"/>
                  </a:lnTo>
                  <a:lnTo>
                    <a:pt x="0" y="95288"/>
                  </a:lnTo>
                  <a:close/>
                </a:path>
              </a:pathLst>
            </a:custGeom>
            <a:ln w="12192">
              <a:solidFill>
                <a:srgbClr val="2F5597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4163568" y="3742945"/>
              <a:ext cx="2929255" cy="463550"/>
            </a:xfrm>
            <a:custGeom>
              <a:avLst/>
              <a:gdLst/>
              <a:ahLst/>
              <a:cxnLst/>
              <a:rect l="l" t="t" r="r" b="b"/>
              <a:pathLst>
                <a:path w="2929254" h="463550">
                  <a:moveTo>
                    <a:pt x="2833839" y="0"/>
                  </a:moveTo>
                  <a:lnTo>
                    <a:pt x="95288" y="0"/>
                  </a:lnTo>
                  <a:lnTo>
                    <a:pt x="58196" y="7487"/>
                  </a:lnTo>
                  <a:lnTo>
                    <a:pt x="27908" y="27908"/>
                  </a:lnTo>
                  <a:lnTo>
                    <a:pt x="7487" y="58196"/>
                  </a:lnTo>
                  <a:lnTo>
                    <a:pt x="0" y="95288"/>
                  </a:lnTo>
                  <a:lnTo>
                    <a:pt x="0" y="368007"/>
                  </a:lnTo>
                  <a:lnTo>
                    <a:pt x="7487" y="405099"/>
                  </a:lnTo>
                  <a:lnTo>
                    <a:pt x="27908" y="435387"/>
                  </a:lnTo>
                  <a:lnTo>
                    <a:pt x="58196" y="455808"/>
                  </a:lnTo>
                  <a:lnTo>
                    <a:pt x="95288" y="463295"/>
                  </a:lnTo>
                  <a:lnTo>
                    <a:pt x="2833839" y="463295"/>
                  </a:lnTo>
                  <a:lnTo>
                    <a:pt x="2870931" y="455808"/>
                  </a:lnTo>
                  <a:lnTo>
                    <a:pt x="2901219" y="435387"/>
                  </a:lnTo>
                  <a:lnTo>
                    <a:pt x="2921640" y="405099"/>
                  </a:lnTo>
                  <a:lnTo>
                    <a:pt x="2929128" y="368007"/>
                  </a:lnTo>
                  <a:lnTo>
                    <a:pt x="2929128" y="95288"/>
                  </a:lnTo>
                  <a:lnTo>
                    <a:pt x="2921640" y="58196"/>
                  </a:lnTo>
                  <a:lnTo>
                    <a:pt x="2901219" y="27908"/>
                  </a:lnTo>
                  <a:lnTo>
                    <a:pt x="2870931" y="7487"/>
                  </a:lnTo>
                  <a:lnTo>
                    <a:pt x="2833839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4163568" y="3742945"/>
              <a:ext cx="2929255" cy="463550"/>
            </a:xfrm>
            <a:custGeom>
              <a:avLst/>
              <a:gdLst/>
              <a:ahLst/>
              <a:cxnLst/>
              <a:rect l="l" t="t" r="r" b="b"/>
              <a:pathLst>
                <a:path w="2929254" h="463550">
                  <a:moveTo>
                    <a:pt x="0" y="95288"/>
                  </a:moveTo>
                  <a:lnTo>
                    <a:pt x="7487" y="58196"/>
                  </a:lnTo>
                  <a:lnTo>
                    <a:pt x="27908" y="27908"/>
                  </a:lnTo>
                  <a:lnTo>
                    <a:pt x="58196" y="7487"/>
                  </a:lnTo>
                  <a:lnTo>
                    <a:pt x="95288" y="0"/>
                  </a:lnTo>
                  <a:lnTo>
                    <a:pt x="2833839" y="0"/>
                  </a:lnTo>
                  <a:lnTo>
                    <a:pt x="2870931" y="7487"/>
                  </a:lnTo>
                  <a:lnTo>
                    <a:pt x="2901219" y="27908"/>
                  </a:lnTo>
                  <a:lnTo>
                    <a:pt x="2921640" y="58196"/>
                  </a:lnTo>
                  <a:lnTo>
                    <a:pt x="2929128" y="95288"/>
                  </a:lnTo>
                  <a:lnTo>
                    <a:pt x="2929128" y="368007"/>
                  </a:lnTo>
                  <a:lnTo>
                    <a:pt x="2921640" y="405099"/>
                  </a:lnTo>
                  <a:lnTo>
                    <a:pt x="2901219" y="435387"/>
                  </a:lnTo>
                  <a:lnTo>
                    <a:pt x="2870931" y="455808"/>
                  </a:lnTo>
                  <a:lnTo>
                    <a:pt x="2833839" y="463295"/>
                  </a:lnTo>
                  <a:lnTo>
                    <a:pt x="95288" y="463295"/>
                  </a:lnTo>
                  <a:lnTo>
                    <a:pt x="58196" y="455808"/>
                  </a:lnTo>
                  <a:lnTo>
                    <a:pt x="27908" y="435387"/>
                  </a:lnTo>
                  <a:lnTo>
                    <a:pt x="7487" y="405099"/>
                  </a:lnTo>
                  <a:lnTo>
                    <a:pt x="0" y="368007"/>
                  </a:lnTo>
                  <a:lnTo>
                    <a:pt x="0" y="95288"/>
                  </a:lnTo>
                  <a:close/>
                </a:path>
              </a:pathLst>
            </a:custGeom>
            <a:ln w="12192">
              <a:solidFill>
                <a:srgbClr val="2F5597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4163568" y="4393693"/>
              <a:ext cx="2929255" cy="463550"/>
            </a:xfrm>
            <a:custGeom>
              <a:avLst/>
              <a:gdLst/>
              <a:ahLst/>
              <a:cxnLst/>
              <a:rect l="l" t="t" r="r" b="b"/>
              <a:pathLst>
                <a:path w="2929254" h="463550">
                  <a:moveTo>
                    <a:pt x="2833839" y="0"/>
                  </a:moveTo>
                  <a:lnTo>
                    <a:pt x="95288" y="0"/>
                  </a:lnTo>
                  <a:lnTo>
                    <a:pt x="58196" y="7487"/>
                  </a:lnTo>
                  <a:lnTo>
                    <a:pt x="27908" y="27908"/>
                  </a:lnTo>
                  <a:lnTo>
                    <a:pt x="7487" y="58196"/>
                  </a:lnTo>
                  <a:lnTo>
                    <a:pt x="0" y="95288"/>
                  </a:lnTo>
                  <a:lnTo>
                    <a:pt x="0" y="368007"/>
                  </a:lnTo>
                  <a:lnTo>
                    <a:pt x="7487" y="405099"/>
                  </a:lnTo>
                  <a:lnTo>
                    <a:pt x="27908" y="435387"/>
                  </a:lnTo>
                  <a:lnTo>
                    <a:pt x="58196" y="455808"/>
                  </a:lnTo>
                  <a:lnTo>
                    <a:pt x="95288" y="463295"/>
                  </a:lnTo>
                  <a:lnTo>
                    <a:pt x="2833839" y="463295"/>
                  </a:lnTo>
                  <a:lnTo>
                    <a:pt x="2870931" y="455808"/>
                  </a:lnTo>
                  <a:lnTo>
                    <a:pt x="2901219" y="435387"/>
                  </a:lnTo>
                  <a:lnTo>
                    <a:pt x="2921640" y="405099"/>
                  </a:lnTo>
                  <a:lnTo>
                    <a:pt x="2929128" y="368007"/>
                  </a:lnTo>
                  <a:lnTo>
                    <a:pt x="2929128" y="95288"/>
                  </a:lnTo>
                  <a:lnTo>
                    <a:pt x="2921640" y="58196"/>
                  </a:lnTo>
                  <a:lnTo>
                    <a:pt x="2901219" y="27908"/>
                  </a:lnTo>
                  <a:lnTo>
                    <a:pt x="2870931" y="7487"/>
                  </a:lnTo>
                  <a:lnTo>
                    <a:pt x="2833839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4163568" y="4393693"/>
              <a:ext cx="2929255" cy="463550"/>
            </a:xfrm>
            <a:custGeom>
              <a:avLst/>
              <a:gdLst/>
              <a:ahLst/>
              <a:cxnLst/>
              <a:rect l="l" t="t" r="r" b="b"/>
              <a:pathLst>
                <a:path w="2929254" h="463550">
                  <a:moveTo>
                    <a:pt x="0" y="95288"/>
                  </a:moveTo>
                  <a:lnTo>
                    <a:pt x="7487" y="58196"/>
                  </a:lnTo>
                  <a:lnTo>
                    <a:pt x="27908" y="27908"/>
                  </a:lnTo>
                  <a:lnTo>
                    <a:pt x="58196" y="7487"/>
                  </a:lnTo>
                  <a:lnTo>
                    <a:pt x="95288" y="0"/>
                  </a:lnTo>
                  <a:lnTo>
                    <a:pt x="2833839" y="0"/>
                  </a:lnTo>
                  <a:lnTo>
                    <a:pt x="2870931" y="7487"/>
                  </a:lnTo>
                  <a:lnTo>
                    <a:pt x="2901219" y="27908"/>
                  </a:lnTo>
                  <a:lnTo>
                    <a:pt x="2921640" y="58196"/>
                  </a:lnTo>
                  <a:lnTo>
                    <a:pt x="2929128" y="95288"/>
                  </a:lnTo>
                  <a:lnTo>
                    <a:pt x="2929128" y="368007"/>
                  </a:lnTo>
                  <a:lnTo>
                    <a:pt x="2921640" y="405099"/>
                  </a:lnTo>
                  <a:lnTo>
                    <a:pt x="2901219" y="435387"/>
                  </a:lnTo>
                  <a:lnTo>
                    <a:pt x="2870931" y="455808"/>
                  </a:lnTo>
                  <a:lnTo>
                    <a:pt x="2833839" y="463295"/>
                  </a:lnTo>
                  <a:lnTo>
                    <a:pt x="95288" y="463295"/>
                  </a:lnTo>
                  <a:lnTo>
                    <a:pt x="58196" y="455808"/>
                  </a:lnTo>
                  <a:lnTo>
                    <a:pt x="27908" y="435387"/>
                  </a:lnTo>
                  <a:lnTo>
                    <a:pt x="7487" y="405099"/>
                  </a:lnTo>
                  <a:lnTo>
                    <a:pt x="0" y="368007"/>
                  </a:lnTo>
                  <a:lnTo>
                    <a:pt x="0" y="95288"/>
                  </a:lnTo>
                  <a:close/>
                </a:path>
              </a:pathLst>
            </a:custGeom>
            <a:ln w="12192">
              <a:solidFill>
                <a:srgbClr val="2F5597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4163568" y="5026153"/>
              <a:ext cx="2929255" cy="463550"/>
            </a:xfrm>
            <a:custGeom>
              <a:avLst/>
              <a:gdLst/>
              <a:ahLst/>
              <a:cxnLst/>
              <a:rect l="l" t="t" r="r" b="b"/>
              <a:pathLst>
                <a:path w="2929254" h="463550">
                  <a:moveTo>
                    <a:pt x="2833839" y="0"/>
                  </a:moveTo>
                  <a:lnTo>
                    <a:pt x="95288" y="0"/>
                  </a:lnTo>
                  <a:lnTo>
                    <a:pt x="58196" y="7487"/>
                  </a:lnTo>
                  <a:lnTo>
                    <a:pt x="27908" y="27908"/>
                  </a:lnTo>
                  <a:lnTo>
                    <a:pt x="7487" y="58196"/>
                  </a:lnTo>
                  <a:lnTo>
                    <a:pt x="0" y="95288"/>
                  </a:lnTo>
                  <a:lnTo>
                    <a:pt x="0" y="368007"/>
                  </a:lnTo>
                  <a:lnTo>
                    <a:pt x="7487" y="405099"/>
                  </a:lnTo>
                  <a:lnTo>
                    <a:pt x="27908" y="435387"/>
                  </a:lnTo>
                  <a:lnTo>
                    <a:pt x="58196" y="455808"/>
                  </a:lnTo>
                  <a:lnTo>
                    <a:pt x="95288" y="463295"/>
                  </a:lnTo>
                  <a:lnTo>
                    <a:pt x="2833839" y="463295"/>
                  </a:lnTo>
                  <a:lnTo>
                    <a:pt x="2870931" y="455808"/>
                  </a:lnTo>
                  <a:lnTo>
                    <a:pt x="2901219" y="435387"/>
                  </a:lnTo>
                  <a:lnTo>
                    <a:pt x="2921640" y="405099"/>
                  </a:lnTo>
                  <a:lnTo>
                    <a:pt x="2929128" y="368007"/>
                  </a:lnTo>
                  <a:lnTo>
                    <a:pt x="2929128" y="95288"/>
                  </a:lnTo>
                  <a:lnTo>
                    <a:pt x="2921640" y="58196"/>
                  </a:lnTo>
                  <a:lnTo>
                    <a:pt x="2901219" y="27908"/>
                  </a:lnTo>
                  <a:lnTo>
                    <a:pt x="2870931" y="7487"/>
                  </a:lnTo>
                  <a:lnTo>
                    <a:pt x="2833839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4163568" y="5026153"/>
              <a:ext cx="2929255" cy="463550"/>
            </a:xfrm>
            <a:custGeom>
              <a:avLst/>
              <a:gdLst/>
              <a:ahLst/>
              <a:cxnLst/>
              <a:rect l="l" t="t" r="r" b="b"/>
              <a:pathLst>
                <a:path w="2929254" h="463550">
                  <a:moveTo>
                    <a:pt x="0" y="95288"/>
                  </a:moveTo>
                  <a:lnTo>
                    <a:pt x="7487" y="58196"/>
                  </a:lnTo>
                  <a:lnTo>
                    <a:pt x="27908" y="27908"/>
                  </a:lnTo>
                  <a:lnTo>
                    <a:pt x="58196" y="7487"/>
                  </a:lnTo>
                  <a:lnTo>
                    <a:pt x="95288" y="0"/>
                  </a:lnTo>
                  <a:lnTo>
                    <a:pt x="2833839" y="0"/>
                  </a:lnTo>
                  <a:lnTo>
                    <a:pt x="2870931" y="7487"/>
                  </a:lnTo>
                  <a:lnTo>
                    <a:pt x="2901219" y="27908"/>
                  </a:lnTo>
                  <a:lnTo>
                    <a:pt x="2921640" y="58196"/>
                  </a:lnTo>
                  <a:lnTo>
                    <a:pt x="2929128" y="95288"/>
                  </a:lnTo>
                  <a:lnTo>
                    <a:pt x="2929128" y="368007"/>
                  </a:lnTo>
                  <a:lnTo>
                    <a:pt x="2921640" y="405099"/>
                  </a:lnTo>
                  <a:lnTo>
                    <a:pt x="2901219" y="435387"/>
                  </a:lnTo>
                  <a:lnTo>
                    <a:pt x="2870931" y="455808"/>
                  </a:lnTo>
                  <a:lnTo>
                    <a:pt x="2833839" y="463295"/>
                  </a:lnTo>
                  <a:lnTo>
                    <a:pt x="95288" y="463295"/>
                  </a:lnTo>
                  <a:lnTo>
                    <a:pt x="58196" y="455808"/>
                  </a:lnTo>
                  <a:lnTo>
                    <a:pt x="27908" y="435387"/>
                  </a:lnTo>
                  <a:lnTo>
                    <a:pt x="7487" y="405099"/>
                  </a:lnTo>
                  <a:lnTo>
                    <a:pt x="0" y="368007"/>
                  </a:lnTo>
                  <a:lnTo>
                    <a:pt x="0" y="95288"/>
                  </a:lnTo>
                  <a:close/>
                </a:path>
              </a:pathLst>
            </a:custGeom>
            <a:ln w="12192">
              <a:solidFill>
                <a:srgbClr val="2F5597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3351261" y="4161175"/>
            <a:ext cx="1739265" cy="79957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 defTabSz="685800">
              <a:lnSpc>
                <a:spcPts val="1155"/>
              </a:lnSpc>
              <a:spcBef>
                <a:spcPts val="75"/>
              </a:spcBef>
            </a:pPr>
            <a:r>
              <a:rPr sz="1050" spc="-15" dirty="0">
                <a:solidFill>
                  <a:srgbClr val="222A35"/>
                </a:solidFill>
                <a:latin typeface="Cambria"/>
                <a:cs typeface="Cambria"/>
              </a:rPr>
              <a:t>Госуслуги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algn="ctr" defTabSz="685800">
              <a:lnSpc>
                <a:spcPts val="975"/>
              </a:lnSpc>
            </a:pPr>
            <a:r>
              <a:rPr sz="900" spc="-4" dirty="0">
                <a:solidFill>
                  <a:srgbClr val="222A35"/>
                </a:solidFill>
                <a:latin typeface="Cambria"/>
                <a:cs typeface="Cambria"/>
              </a:rPr>
              <a:t>Личный</a:t>
            </a:r>
            <a:r>
              <a:rPr sz="900" spc="-23" dirty="0">
                <a:solidFill>
                  <a:srgbClr val="222A35"/>
                </a:solidFill>
                <a:latin typeface="Cambria"/>
                <a:cs typeface="Cambria"/>
              </a:rPr>
              <a:t> </a:t>
            </a:r>
            <a:r>
              <a:rPr sz="900" spc="-4" dirty="0">
                <a:solidFill>
                  <a:srgbClr val="222A35"/>
                </a:solidFill>
                <a:latin typeface="Cambria"/>
                <a:cs typeface="Cambria"/>
              </a:rPr>
              <a:t>кабинет/Робототехника</a:t>
            </a:r>
            <a:endParaRPr sz="900">
              <a:solidFill>
                <a:prstClr val="black"/>
              </a:solidFill>
              <a:latin typeface="Cambria"/>
              <a:cs typeface="Cambria"/>
            </a:endParaRPr>
          </a:p>
          <a:p>
            <a:pPr defTabSz="685800">
              <a:spcBef>
                <a:spcPts val="41"/>
              </a:spcBef>
            </a:pPr>
            <a:endParaRPr sz="1350">
              <a:solidFill>
                <a:prstClr val="black"/>
              </a:solidFill>
              <a:latin typeface="Cambria"/>
              <a:cs typeface="Cambria"/>
            </a:endParaRPr>
          </a:p>
          <a:p>
            <a:pPr algn="ctr" defTabSz="685800"/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Госуслуги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algn="ctr" defTabSz="685800">
              <a:spcBef>
                <a:spcPts val="8"/>
              </a:spcBef>
            </a:pPr>
            <a:r>
              <a:rPr sz="900" spc="-4" dirty="0">
                <a:solidFill>
                  <a:prstClr val="black"/>
                </a:solidFill>
                <a:latin typeface="Cambria"/>
                <a:cs typeface="Cambria"/>
              </a:rPr>
              <a:t>Личный кабинет/веб-маркеты</a:t>
            </a:r>
            <a:endParaRPr sz="9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959227" y="1787652"/>
            <a:ext cx="373856" cy="347663"/>
          </a:xfrm>
          <a:custGeom>
            <a:avLst/>
            <a:gdLst/>
            <a:ahLst/>
            <a:cxnLst/>
            <a:rect l="l" t="t" r="r" b="b"/>
            <a:pathLst>
              <a:path w="498475" h="463550">
                <a:moveTo>
                  <a:pt x="249174" y="0"/>
                </a:moveTo>
                <a:lnTo>
                  <a:pt x="198956" y="4706"/>
                </a:lnTo>
                <a:lnTo>
                  <a:pt x="152183" y="18203"/>
                </a:lnTo>
                <a:lnTo>
                  <a:pt x="109857" y="39560"/>
                </a:lnTo>
                <a:lnTo>
                  <a:pt x="72980" y="67846"/>
                </a:lnTo>
                <a:lnTo>
                  <a:pt x="42554" y="102129"/>
                </a:lnTo>
                <a:lnTo>
                  <a:pt x="19581" y="141478"/>
                </a:lnTo>
                <a:lnTo>
                  <a:pt x="5062" y="184961"/>
                </a:lnTo>
                <a:lnTo>
                  <a:pt x="0" y="231648"/>
                </a:lnTo>
                <a:lnTo>
                  <a:pt x="5062" y="278334"/>
                </a:lnTo>
                <a:lnTo>
                  <a:pt x="19581" y="321817"/>
                </a:lnTo>
                <a:lnTo>
                  <a:pt x="42554" y="361166"/>
                </a:lnTo>
                <a:lnTo>
                  <a:pt x="72980" y="395449"/>
                </a:lnTo>
                <a:lnTo>
                  <a:pt x="109857" y="423735"/>
                </a:lnTo>
                <a:lnTo>
                  <a:pt x="152183" y="445092"/>
                </a:lnTo>
                <a:lnTo>
                  <a:pt x="198956" y="458589"/>
                </a:lnTo>
                <a:lnTo>
                  <a:pt x="249174" y="463296"/>
                </a:lnTo>
                <a:lnTo>
                  <a:pt x="299391" y="458589"/>
                </a:lnTo>
                <a:lnTo>
                  <a:pt x="346164" y="445092"/>
                </a:lnTo>
                <a:lnTo>
                  <a:pt x="388490" y="423735"/>
                </a:lnTo>
                <a:lnTo>
                  <a:pt x="425367" y="395449"/>
                </a:lnTo>
                <a:lnTo>
                  <a:pt x="455793" y="361166"/>
                </a:lnTo>
                <a:lnTo>
                  <a:pt x="478766" y="321817"/>
                </a:lnTo>
                <a:lnTo>
                  <a:pt x="493285" y="278334"/>
                </a:lnTo>
                <a:lnTo>
                  <a:pt x="498348" y="231648"/>
                </a:lnTo>
                <a:lnTo>
                  <a:pt x="493285" y="184961"/>
                </a:lnTo>
                <a:lnTo>
                  <a:pt x="478766" y="141478"/>
                </a:lnTo>
                <a:lnTo>
                  <a:pt x="455793" y="102129"/>
                </a:lnTo>
                <a:lnTo>
                  <a:pt x="425367" y="67846"/>
                </a:lnTo>
                <a:lnTo>
                  <a:pt x="388490" y="39560"/>
                </a:lnTo>
                <a:lnTo>
                  <a:pt x="346164" y="18203"/>
                </a:lnTo>
                <a:lnTo>
                  <a:pt x="299391" y="4706"/>
                </a:lnTo>
                <a:lnTo>
                  <a:pt x="24917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083387" y="1821199"/>
            <a:ext cx="124778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defTabSz="685800">
              <a:spcBef>
                <a:spcPts val="79"/>
              </a:spcBef>
            </a:pPr>
            <a:r>
              <a:rPr sz="1500" dirty="0">
                <a:solidFill>
                  <a:prstClr val="black"/>
                </a:solidFill>
                <a:latin typeface="Cambria"/>
                <a:cs typeface="Cambria"/>
              </a:rPr>
              <a:t>2</a:t>
            </a:r>
            <a:endParaRPr sz="15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959227" y="2245995"/>
            <a:ext cx="373856" cy="347663"/>
          </a:xfrm>
          <a:custGeom>
            <a:avLst/>
            <a:gdLst/>
            <a:ahLst/>
            <a:cxnLst/>
            <a:rect l="l" t="t" r="r" b="b"/>
            <a:pathLst>
              <a:path w="498475" h="463550">
                <a:moveTo>
                  <a:pt x="249174" y="0"/>
                </a:moveTo>
                <a:lnTo>
                  <a:pt x="198956" y="4706"/>
                </a:lnTo>
                <a:lnTo>
                  <a:pt x="152183" y="18203"/>
                </a:lnTo>
                <a:lnTo>
                  <a:pt x="109857" y="39560"/>
                </a:lnTo>
                <a:lnTo>
                  <a:pt x="72980" y="67846"/>
                </a:lnTo>
                <a:lnTo>
                  <a:pt x="42554" y="102129"/>
                </a:lnTo>
                <a:lnTo>
                  <a:pt x="19581" y="141478"/>
                </a:lnTo>
                <a:lnTo>
                  <a:pt x="5062" y="184961"/>
                </a:lnTo>
                <a:lnTo>
                  <a:pt x="0" y="231648"/>
                </a:lnTo>
                <a:lnTo>
                  <a:pt x="5062" y="278334"/>
                </a:lnTo>
                <a:lnTo>
                  <a:pt x="19581" y="321817"/>
                </a:lnTo>
                <a:lnTo>
                  <a:pt x="42554" y="361166"/>
                </a:lnTo>
                <a:lnTo>
                  <a:pt x="72980" y="395449"/>
                </a:lnTo>
                <a:lnTo>
                  <a:pt x="109857" y="423735"/>
                </a:lnTo>
                <a:lnTo>
                  <a:pt x="152183" y="445092"/>
                </a:lnTo>
                <a:lnTo>
                  <a:pt x="198956" y="458589"/>
                </a:lnTo>
                <a:lnTo>
                  <a:pt x="249174" y="463296"/>
                </a:lnTo>
                <a:lnTo>
                  <a:pt x="299391" y="458589"/>
                </a:lnTo>
                <a:lnTo>
                  <a:pt x="346164" y="445092"/>
                </a:lnTo>
                <a:lnTo>
                  <a:pt x="388490" y="423735"/>
                </a:lnTo>
                <a:lnTo>
                  <a:pt x="425367" y="395449"/>
                </a:lnTo>
                <a:lnTo>
                  <a:pt x="455793" y="361166"/>
                </a:lnTo>
                <a:lnTo>
                  <a:pt x="478766" y="321817"/>
                </a:lnTo>
                <a:lnTo>
                  <a:pt x="493285" y="278334"/>
                </a:lnTo>
                <a:lnTo>
                  <a:pt x="498348" y="231648"/>
                </a:lnTo>
                <a:lnTo>
                  <a:pt x="493285" y="184961"/>
                </a:lnTo>
                <a:lnTo>
                  <a:pt x="478766" y="141478"/>
                </a:lnTo>
                <a:lnTo>
                  <a:pt x="455793" y="102129"/>
                </a:lnTo>
                <a:lnTo>
                  <a:pt x="425367" y="67846"/>
                </a:lnTo>
                <a:lnTo>
                  <a:pt x="388490" y="39560"/>
                </a:lnTo>
                <a:lnTo>
                  <a:pt x="346164" y="18203"/>
                </a:lnTo>
                <a:lnTo>
                  <a:pt x="299391" y="4706"/>
                </a:lnTo>
                <a:lnTo>
                  <a:pt x="24917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083387" y="2279860"/>
            <a:ext cx="124778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defTabSz="685800">
              <a:spcBef>
                <a:spcPts val="79"/>
              </a:spcBef>
            </a:pPr>
            <a:r>
              <a:rPr sz="1500" dirty="0">
                <a:solidFill>
                  <a:srgbClr val="1E1E1D"/>
                </a:solidFill>
                <a:latin typeface="Cambria"/>
                <a:cs typeface="Cambria"/>
              </a:rPr>
              <a:t>3</a:t>
            </a:r>
            <a:endParaRPr sz="15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2959227" y="4574285"/>
            <a:ext cx="373856" cy="347663"/>
          </a:xfrm>
          <a:custGeom>
            <a:avLst/>
            <a:gdLst/>
            <a:ahLst/>
            <a:cxnLst/>
            <a:rect l="l" t="t" r="r" b="b"/>
            <a:pathLst>
              <a:path w="498475" h="463550">
                <a:moveTo>
                  <a:pt x="249174" y="0"/>
                </a:moveTo>
                <a:lnTo>
                  <a:pt x="198956" y="4706"/>
                </a:lnTo>
                <a:lnTo>
                  <a:pt x="152183" y="18203"/>
                </a:lnTo>
                <a:lnTo>
                  <a:pt x="109857" y="39560"/>
                </a:lnTo>
                <a:lnTo>
                  <a:pt x="72980" y="67846"/>
                </a:lnTo>
                <a:lnTo>
                  <a:pt x="42554" y="102129"/>
                </a:lnTo>
                <a:lnTo>
                  <a:pt x="19581" y="141478"/>
                </a:lnTo>
                <a:lnTo>
                  <a:pt x="5062" y="184961"/>
                </a:lnTo>
                <a:lnTo>
                  <a:pt x="0" y="231647"/>
                </a:lnTo>
                <a:lnTo>
                  <a:pt x="5062" y="278334"/>
                </a:lnTo>
                <a:lnTo>
                  <a:pt x="19581" y="321817"/>
                </a:lnTo>
                <a:lnTo>
                  <a:pt x="42554" y="361166"/>
                </a:lnTo>
                <a:lnTo>
                  <a:pt x="72980" y="395449"/>
                </a:lnTo>
                <a:lnTo>
                  <a:pt x="109857" y="423735"/>
                </a:lnTo>
                <a:lnTo>
                  <a:pt x="152183" y="445092"/>
                </a:lnTo>
                <a:lnTo>
                  <a:pt x="198956" y="458589"/>
                </a:lnTo>
                <a:lnTo>
                  <a:pt x="249174" y="463295"/>
                </a:lnTo>
                <a:lnTo>
                  <a:pt x="299391" y="458589"/>
                </a:lnTo>
                <a:lnTo>
                  <a:pt x="346164" y="445092"/>
                </a:lnTo>
                <a:lnTo>
                  <a:pt x="388490" y="423735"/>
                </a:lnTo>
                <a:lnTo>
                  <a:pt x="425367" y="395449"/>
                </a:lnTo>
                <a:lnTo>
                  <a:pt x="455793" y="361166"/>
                </a:lnTo>
                <a:lnTo>
                  <a:pt x="478766" y="321817"/>
                </a:lnTo>
                <a:lnTo>
                  <a:pt x="493285" y="278334"/>
                </a:lnTo>
                <a:lnTo>
                  <a:pt x="498348" y="231647"/>
                </a:lnTo>
                <a:lnTo>
                  <a:pt x="493285" y="184961"/>
                </a:lnTo>
                <a:lnTo>
                  <a:pt x="478766" y="141478"/>
                </a:lnTo>
                <a:lnTo>
                  <a:pt x="455793" y="102129"/>
                </a:lnTo>
                <a:lnTo>
                  <a:pt x="425367" y="67846"/>
                </a:lnTo>
                <a:lnTo>
                  <a:pt x="388490" y="39560"/>
                </a:lnTo>
                <a:lnTo>
                  <a:pt x="346164" y="18203"/>
                </a:lnTo>
                <a:lnTo>
                  <a:pt x="299391" y="4706"/>
                </a:lnTo>
                <a:lnTo>
                  <a:pt x="24917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030832" y="4607553"/>
            <a:ext cx="229553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500" spc="-8" dirty="0">
                <a:solidFill>
                  <a:srgbClr val="1E1E1D"/>
                </a:solidFill>
                <a:latin typeface="Cambria"/>
                <a:cs typeface="Cambria"/>
              </a:rPr>
              <a:t>30</a:t>
            </a:r>
            <a:endParaRPr sz="15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959227" y="4109084"/>
            <a:ext cx="373856" cy="347663"/>
          </a:xfrm>
          <a:custGeom>
            <a:avLst/>
            <a:gdLst/>
            <a:ahLst/>
            <a:cxnLst/>
            <a:rect l="l" t="t" r="r" b="b"/>
            <a:pathLst>
              <a:path w="498475" h="463550">
                <a:moveTo>
                  <a:pt x="249174" y="0"/>
                </a:moveTo>
                <a:lnTo>
                  <a:pt x="198956" y="4706"/>
                </a:lnTo>
                <a:lnTo>
                  <a:pt x="152183" y="18203"/>
                </a:lnTo>
                <a:lnTo>
                  <a:pt x="109857" y="39560"/>
                </a:lnTo>
                <a:lnTo>
                  <a:pt x="72980" y="67846"/>
                </a:lnTo>
                <a:lnTo>
                  <a:pt x="42554" y="102129"/>
                </a:lnTo>
                <a:lnTo>
                  <a:pt x="19581" y="141478"/>
                </a:lnTo>
                <a:lnTo>
                  <a:pt x="5062" y="184961"/>
                </a:lnTo>
                <a:lnTo>
                  <a:pt x="0" y="231648"/>
                </a:lnTo>
                <a:lnTo>
                  <a:pt x="5062" y="278334"/>
                </a:lnTo>
                <a:lnTo>
                  <a:pt x="19581" y="321817"/>
                </a:lnTo>
                <a:lnTo>
                  <a:pt x="42554" y="361166"/>
                </a:lnTo>
                <a:lnTo>
                  <a:pt x="72980" y="395449"/>
                </a:lnTo>
                <a:lnTo>
                  <a:pt x="109857" y="423735"/>
                </a:lnTo>
                <a:lnTo>
                  <a:pt x="152183" y="445092"/>
                </a:lnTo>
                <a:lnTo>
                  <a:pt x="198956" y="458589"/>
                </a:lnTo>
                <a:lnTo>
                  <a:pt x="249174" y="463296"/>
                </a:lnTo>
                <a:lnTo>
                  <a:pt x="299391" y="458589"/>
                </a:lnTo>
                <a:lnTo>
                  <a:pt x="346164" y="445092"/>
                </a:lnTo>
                <a:lnTo>
                  <a:pt x="388490" y="423735"/>
                </a:lnTo>
                <a:lnTo>
                  <a:pt x="425367" y="395449"/>
                </a:lnTo>
                <a:lnTo>
                  <a:pt x="455793" y="361166"/>
                </a:lnTo>
                <a:lnTo>
                  <a:pt x="478766" y="321817"/>
                </a:lnTo>
                <a:lnTo>
                  <a:pt x="493285" y="278334"/>
                </a:lnTo>
                <a:lnTo>
                  <a:pt x="498348" y="231648"/>
                </a:lnTo>
                <a:lnTo>
                  <a:pt x="493285" y="184961"/>
                </a:lnTo>
                <a:lnTo>
                  <a:pt x="478766" y="141478"/>
                </a:lnTo>
                <a:lnTo>
                  <a:pt x="455793" y="102129"/>
                </a:lnTo>
                <a:lnTo>
                  <a:pt x="425367" y="67846"/>
                </a:lnTo>
                <a:lnTo>
                  <a:pt x="388490" y="39560"/>
                </a:lnTo>
                <a:lnTo>
                  <a:pt x="346164" y="18203"/>
                </a:lnTo>
                <a:lnTo>
                  <a:pt x="299391" y="4706"/>
                </a:lnTo>
                <a:lnTo>
                  <a:pt x="24917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030832" y="4142510"/>
            <a:ext cx="229553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500" spc="-8" dirty="0">
                <a:solidFill>
                  <a:srgbClr val="1E1E1D"/>
                </a:solidFill>
                <a:latin typeface="Cambria"/>
                <a:cs typeface="Cambria"/>
              </a:rPr>
              <a:t>20</a:t>
            </a:r>
            <a:endParaRPr sz="15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959227" y="3642741"/>
            <a:ext cx="373856" cy="347663"/>
          </a:xfrm>
          <a:custGeom>
            <a:avLst/>
            <a:gdLst/>
            <a:ahLst/>
            <a:cxnLst/>
            <a:rect l="l" t="t" r="r" b="b"/>
            <a:pathLst>
              <a:path w="498475" h="463550">
                <a:moveTo>
                  <a:pt x="249174" y="0"/>
                </a:moveTo>
                <a:lnTo>
                  <a:pt x="198956" y="4706"/>
                </a:lnTo>
                <a:lnTo>
                  <a:pt x="152183" y="18203"/>
                </a:lnTo>
                <a:lnTo>
                  <a:pt x="109857" y="39560"/>
                </a:lnTo>
                <a:lnTo>
                  <a:pt x="72980" y="67846"/>
                </a:lnTo>
                <a:lnTo>
                  <a:pt x="42554" y="102129"/>
                </a:lnTo>
                <a:lnTo>
                  <a:pt x="19581" y="141478"/>
                </a:lnTo>
                <a:lnTo>
                  <a:pt x="5062" y="184961"/>
                </a:lnTo>
                <a:lnTo>
                  <a:pt x="0" y="231648"/>
                </a:lnTo>
                <a:lnTo>
                  <a:pt x="5062" y="278334"/>
                </a:lnTo>
                <a:lnTo>
                  <a:pt x="19581" y="321817"/>
                </a:lnTo>
                <a:lnTo>
                  <a:pt x="42554" y="361166"/>
                </a:lnTo>
                <a:lnTo>
                  <a:pt x="72980" y="395449"/>
                </a:lnTo>
                <a:lnTo>
                  <a:pt x="109857" y="423735"/>
                </a:lnTo>
                <a:lnTo>
                  <a:pt x="152183" y="445092"/>
                </a:lnTo>
                <a:lnTo>
                  <a:pt x="198956" y="458589"/>
                </a:lnTo>
                <a:lnTo>
                  <a:pt x="249174" y="463296"/>
                </a:lnTo>
                <a:lnTo>
                  <a:pt x="299391" y="458589"/>
                </a:lnTo>
                <a:lnTo>
                  <a:pt x="346164" y="445092"/>
                </a:lnTo>
                <a:lnTo>
                  <a:pt x="388490" y="423735"/>
                </a:lnTo>
                <a:lnTo>
                  <a:pt x="425367" y="395449"/>
                </a:lnTo>
                <a:lnTo>
                  <a:pt x="455793" y="361166"/>
                </a:lnTo>
                <a:lnTo>
                  <a:pt x="478766" y="321817"/>
                </a:lnTo>
                <a:lnTo>
                  <a:pt x="493285" y="278334"/>
                </a:lnTo>
                <a:lnTo>
                  <a:pt x="498348" y="231648"/>
                </a:lnTo>
                <a:lnTo>
                  <a:pt x="493285" y="184961"/>
                </a:lnTo>
                <a:lnTo>
                  <a:pt x="478766" y="141478"/>
                </a:lnTo>
                <a:lnTo>
                  <a:pt x="455793" y="102129"/>
                </a:lnTo>
                <a:lnTo>
                  <a:pt x="425367" y="67846"/>
                </a:lnTo>
                <a:lnTo>
                  <a:pt x="388490" y="39560"/>
                </a:lnTo>
                <a:lnTo>
                  <a:pt x="346164" y="18203"/>
                </a:lnTo>
                <a:lnTo>
                  <a:pt x="299391" y="4706"/>
                </a:lnTo>
                <a:lnTo>
                  <a:pt x="24917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030832" y="3676682"/>
            <a:ext cx="229553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500" spc="-8" dirty="0">
                <a:solidFill>
                  <a:srgbClr val="1E1E1D"/>
                </a:solidFill>
                <a:latin typeface="Cambria"/>
                <a:cs typeface="Cambria"/>
              </a:rPr>
              <a:t>15</a:t>
            </a:r>
            <a:endParaRPr sz="15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959227" y="3177540"/>
            <a:ext cx="373856" cy="347663"/>
          </a:xfrm>
          <a:custGeom>
            <a:avLst/>
            <a:gdLst/>
            <a:ahLst/>
            <a:cxnLst/>
            <a:rect l="l" t="t" r="r" b="b"/>
            <a:pathLst>
              <a:path w="498475" h="463550">
                <a:moveTo>
                  <a:pt x="249174" y="0"/>
                </a:moveTo>
                <a:lnTo>
                  <a:pt x="198956" y="4706"/>
                </a:lnTo>
                <a:lnTo>
                  <a:pt x="152183" y="18203"/>
                </a:lnTo>
                <a:lnTo>
                  <a:pt x="109857" y="39560"/>
                </a:lnTo>
                <a:lnTo>
                  <a:pt x="72980" y="67846"/>
                </a:lnTo>
                <a:lnTo>
                  <a:pt x="42554" y="102129"/>
                </a:lnTo>
                <a:lnTo>
                  <a:pt x="19581" y="141478"/>
                </a:lnTo>
                <a:lnTo>
                  <a:pt x="5062" y="184961"/>
                </a:lnTo>
                <a:lnTo>
                  <a:pt x="0" y="231648"/>
                </a:lnTo>
                <a:lnTo>
                  <a:pt x="5062" y="278334"/>
                </a:lnTo>
                <a:lnTo>
                  <a:pt x="19581" y="321817"/>
                </a:lnTo>
                <a:lnTo>
                  <a:pt x="42554" y="361166"/>
                </a:lnTo>
                <a:lnTo>
                  <a:pt x="72980" y="395449"/>
                </a:lnTo>
                <a:lnTo>
                  <a:pt x="109857" y="423735"/>
                </a:lnTo>
                <a:lnTo>
                  <a:pt x="152183" y="445092"/>
                </a:lnTo>
                <a:lnTo>
                  <a:pt x="198956" y="458589"/>
                </a:lnTo>
                <a:lnTo>
                  <a:pt x="249174" y="463296"/>
                </a:lnTo>
                <a:lnTo>
                  <a:pt x="299391" y="458589"/>
                </a:lnTo>
                <a:lnTo>
                  <a:pt x="346164" y="445092"/>
                </a:lnTo>
                <a:lnTo>
                  <a:pt x="388490" y="423735"/>
                </a:lnTo>
                <a:lnTo>
                  <a:pt x="425367" y="395449"/>
                </a:lnTo>
                <a:lnTo>
                  <a:pt x="455793" y="361166"/>
                </a:lnTo>
                <a:lnTo>
                  <a:pt x="478766" y="321817"/>
                </a:lnTo>
                <a:lnTo>
                  <a:pt x="493285" y="278334"/>
                </a:lnTo>
                <a:lnTo>
                  <a:pt x="498348" y="231648"/>
                </a:lnTo>
                <a:lnTo>
                  <a:pt x="493285" y="184961"/>
                </a:lnTo>
                <a:lnTo>
                  <a:pt x="478766" y="141478"/>
                </a:lnTo>
                <a:lnTo>
                  <a:pt x="455793" y="102129"/>
                </a:lnTo>
                <a:lnTo>
                  <a:pt x="425367" y="67846"/>
                </a:lnTo>
                <a:lnTo>
                  <a:pt x="388490" y="39560"/>
                </a:lnTo>
                <a:lnTo>
                  <a:pt x="346164" y="18203"/>
                </a:lnTo>
                <a:lnTo>
                  <a:pt x="299391" y="4706"/>
                </a:lnTo>
                <a:lnTo>
                  <a:pt x="24917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030832" y="3211639"/>
            <a:ext cx="229553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defTabSz="685800">
              <a:spcBef>
                <a:spcPts val="79"/>
              </a:spcBef>
            </a:pPr>
            <a:r>
              <a:rPr sz="1500" spc="-8" dirty="0">
                <a:solidFill>
                  <a:srgbClr val="1E1E1D"/>
                </a:solidFill>
                <a:latin typeface="Cambria"/>
                <a:cs typeface="Cambria"/>
              </a:rPr>
              <a:t>25</a:t>
            </a:r>
            <a:endParaRPr sz="15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2959227" y="2712338"/>
            <a:ext cx="373856" cy="347663"/>
          </a:xfrm>
          <a:custGeom>
            <a:avLst/>
            <a:gdLst/>
            <a:ahLst/>
            <a:cxnLst/>
            <a:rect l="l" t="t" r="r" b="b"/>
            <a:pathLst>
              <a:path w="498475" h="463550">
                <a:moveTo>
                  <a:pt x="249174" y="0"/>
                </a:moveTo>
                <a:lnTo>
                  <a:pt x="198956" y="4706"/>
                </a:lnTo>
                <a:lnTo>
                  <a:pt x="152183" y="18203"/>
                </a:lnTo>
                <a:lnTo>
                  <a:pt x="109857" y="39560"/>
                </a:lnTo>
                <a:lnTo>
                  <a:pt x="72980" y="67846"/>
                </a:lnTo>
                <a:lnTo>
                  <a:pt x="42554" y="102129"/>
                </a:lnTo>
                <a:lnTo>
                  <a:pt x="19581" y="141478"/>
                </a:lnTo>
                <a:lnTo>
                  <a:pt x="5062" y="184961"/>
                </a:lnTo>
                <a:lnTo>
                  <a:pt x="0" y="231648"/>
                </a:lnTo>
                <a:lnTo>
                  <a:pt x="5062" y="278334"/>
                </a:lnTo>
                <a:lnTo>
                  <a:pt x="19581" y="321817"/>
                </a:lnTo>
                <a:lnTo>
                  <a:pt x="42554" y="361166"/>
                </a:lnTo>
                <a:lnTo>
                  <a:pt x="72980" y="395449"/>
                </a:lnTo>
                <a:lnTo>
                  <a:pt x="109857" y="423735"/>
                </a:lnTo>
                <a:lnTo>
                  <a:pt x="152183" y="445092"/>
                </a:lnTo>
                <a:lnTo>
                  <a:pt x="198956" y="458589"/>
                </a:lnTo>
                <a:lnTo>
                  <a:pt x="249174" y="463296"/>
                </a:lnTo>
                <a:lnTo>
                  <a:pt x="299391" y="458589"/>
                </a:lnTo>
                <a:lnTo>
                  <a:pt x="346164" y="445092"/>
                </a:lnTo>
                <a:lnTo>
                  <a:pt x="388490" y="423735"/>
                </a:lnTo>
                <a:lnTo>
                  <a:pt x="425367" y="395449"/>
                </a:lnTo>
                <a:lnTo>
                  <a:pt x="455793" y="361166"/>
                </a:lnTo>
                <a:lnTo>
                  <a:pt x="478766" y="321817"/>
                </a:lnTo>
                <a:lnTo>
                  <a:pt x="493285" y="278334"/>
                </a:lnTo>
                <a:lnTo>
                  <a:pt x="498348" y="231648"/>
                </a:lnTo>
                <a:lnTo>
                  <a:pt x="493285" y="184961"/>
                </a:lnTo>
                <a:lnTo>
                  <a:pt x="478766" y="141478"/>
                </a:lnTo>
                <a:lnTo>
                  <a:pt x="455793" y="102129"/>
                </a:lnTo>
                <a:lnTo>
                  <a:pt x="425367" y="67846"/>
                </a:lnTo>
                <a:lnTo>
                  <a:pt x="388490" y="39560"/>
                </a:lnTo>
                <a:lnTo>
                  <a:pt x="346164" y="18203"/>
                </a:lnTo>
                <a:lnTo>
                  <a:pt x="299391" y="4706"/>
                </a:lnTo>
                <a:lnTo>
                  <a:pt x="24917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083387" y="2745686"/>
            <a:ext cx="124778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defTabSz="685800">
              <a:spcBef>
                <a:spcPts val="79"/>
              </a:spcBef>
            </a:pPr>
            <a:r>
              <a:rPr sz="1500" dirty="0">
                <a:solidFill>
                  <a:srgbClr val="1E1E1D"/>
                </a:solidFill>
                <a:latin typeface="Cambria"/>
                <a:cs typeface="Cambria"/>
              </a:rPr>
              <a:t>5</a:t>
            </a:r>
            <a:endParaRPr sz="15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5104638" y="1787652"/>
            <a:ext cx="373856" cy="347663"/>
          </a:xfrm>
          <a:custGeom>
            <a:avLst/>
            <a:gdLst/>
            <a:ahLst/>
            <a:cxnLst/>
            <a:rect l="l" t="t" r="r" b="b"/>
            <a:pathLst>
              <a:path w="498475" h="463550">
                <a:moveTo>
                  <a:pt x="249174" y="0"/>
                </a:moveTo>
                <a:lnTo>
                  <a:pt x="198956" y="4706"/>
                </a:lnTo>
                <a:lnTo>
                  <a:pt x="152183" y="18203"/>
                </a:lnTo>
                <a:lnTo>
                  <a:pt x="109857" y="39560"/>
                </a:lnTo>
                <a:lnTo>
                  <a:pt x="72980" y="67846"/>
                </a:lnTo>
                <a:lnTo>
                  <a:pt x="42554" y="102129"/>
                </a:lnTo>
                <a:lnTo>
                  <a:pt x="19581" y="141478"/>
                </a:lnTo>
                <a:lnTo>
                  <a:pt x="5062" y="184961"/>
                </a:lnTo>
                <a:lnTo>
                  <a:pt x="0" y="231648"/>
                </a:lnTo>
                <a:lnTo>
                  <a:pt x="5062" y="278334"/>
                </a:lnTo>
                <a:lnTo>
                  <a:pt x="19581" y="321817"/>
                </a:lnTo>
                <a:lnTo>
                  <a:pt x="42554" y="361166"/>
                </a:lnTo>
                <a:lnTo>
                  <a:pt x="72980" y="395449"/>
                </a:lnTo>
                <a:lnTo>
                  <a:pt x="109857" y="423735"/>
                </a:lnTo>
                <a:lnTo>
                  <a:pt x="152183" y="445092"/>
                </a:lnTo>
                <a:lnTo>
                  <a:pt x="198956" y="458589"/>
                </a:lnTo>
                <a:lnTo>
                  <a:pt x="249174" y="463296"/>
                </a:lnTo>
                <a:lnTo>
                  <a:pt x="299391" y="458589"/>
                </a:lnTo>
                <a:lnTo>
                  <a:pt x="346164" y="445092"/>
                </a:lnTo>
                <a:lnTo>
                  <a:pt x="388490" y="423735"/>
                </a:lnTo>
                <a:lnTo>
                  <a:pt x="425367" y="395449"/>
                </a:lnTo>
                <a:lnTo>
                  <a:pt x="455793" y="361166"/>
                </a:lnTo>
                <a:lnTo>
                  <a:pt x="478766" y="321817"/>
                </a:lnTo>
                <a:lnTo>
                  <a:pt x="493285" y="278334"/>
                </a:lnTo>
                <a:lnTo>
                  <a:pt x="498348" y="231648"/>
                </a:lnTo>
                <a:lnTo>
                  <a:pt x="493285" y="184961"/>
                </a:lnTo>
                <a:lnTo>
                  <a:pt x="478766" y="141478"/>
                </a:lnTo>
                <a:lnTo>
                  <a:pt x="455793" y="102129"/>
                </a:lnTo>
                <a:lnTo>
                  <a:pt x="425367" y="67846"/>
                </a:lnTo>
                <a:lnTo>
                  <a:pt x="388490" y="39560"/>
                </a:lnTo>
                <a:lnTo>
                  <a:pt x="346164" y="18203"/>
                </a:lnTo>
                <a:lnTo>
                  <a:pt x="299391" y="4706"/>
                </a:lnTo>
                <a:lnTo>
                  <a:pt x="249174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175925" y="1821199"/>
            <a:ext cx="229553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defTabSz="685800">
              <a:spcBef>
                <a:spcPts val="79"/>
              </a:spcBef>
            </a:pPr>
            <a:r>
              <a:rPr sz="1500" spc="-8" dirty="0">
                <a:solidFill>
                  <a:srgbClr val="FFFFFF"/>
                </a:solidFill>
                <a:latin typeface="Cambria"/>
                <a:cs typeface="Cambria"/>
              </a:rPr>
              <a:t>25</a:t>
            </a:r>
            <a:endParaRPr sz="15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5104638" y="4574285"/>
            <a:ext cx="373856" cy="347663"/>
          </a:xfrm>
          <a:custGeom>
            <a:avLst/>
            <a:gdLst/>
            <a:ahLst/>
            <a:cxnLst/>
            <a:rect l="l" t="t" r="r" b="b"/>
            <a:pathLst>
              <a:path w="498475" h="463550">
                <a:moveTo>
                  <a:pt x="249174" y="0"/>
                </a:moveTo>
                <a:lnTo>
                  <a:pt x="198956" y="4706"/>
                </a:lnTo>
                <a:lnTo>
                  <a:pt x="152183" y="18203"/>
                </a:lnTo>
                <a:lnTo>
                  <a:pt x="109857" y="39560"/>
                </a:lnTo>
                <a:lnTo>
                  <a:pt x="72980" y="67846"/>
                </a:lnTo>
                <a:lnTo>
                  <a:pt x="42554" y="102129"/>
                </a:lnTo>
                <a:lnTo>
                  <a:pt x="19581" y="141478"/>
                </a:lnTo>
                <a:lnTo>
                  <a:pt x="5062" y="184961"/>
                </a:lnTo>
                <a:lnTo>
                  <a:pt x="0" y="231647"/>
                </a:lnTo>
                <a:lnTo>
                  <a:pt x="5062" y="278334"/>
                </a:lnTo>
                <a:lnTo>
                  <a:pt x="19581" y="321817"/>
                </a:lnTo>
                <a:lnTo>
                  <a:pt x="42554" y="361166"/>
                </a:lnTo>
                <a:lnTo>
                  <a:pt x="72980" y="395449"/>
                </a:lnTo>
                <a:lnTo>
                  <a:pt x="109857" y="423735"/>
                </a:lnTo>
                <a:lnTo>
                  <a:pt x="152183" y="445092"/>
                </a:lnTo>
                <a:lnTo>
                  <a:pt x="198956" y="458589"/>
                </a:lnTo>
                <a:lnTo>
                  <a:pt x="249174" y="463295"/>
                </a:lnTo>
                <a:lnTo>
                  <a:pt x="299391" y="458589"/>
                </a:lnTo>
                <a:lnTo>
                  <a:pt x="346164" y="445092"/>
                </a:lnTo>
                <a:lnTo>
                  <a:pt x="388490" y="423735"/>
                </a:lnTo>
                <a:lnTo>
                  <a:pt x="425367" y="395449"/>
                </a:lnTo>
                <a:lnTo>
                  <a:pt x="455793" y="361166"/>
                </a:lnTo>
                <a:lnTo>
                  <a:pt x="478766" y="321817"/>
                </a:lnTo>
                <a:lnTo>
                  <a:pt x="493285" y="278334"/>
                </a:lnTo>
                <a:lnTo>
                  <a:pt x="498348" y="231647"/>
                </a:lnTo>
                <a:lnTo>
                  <a:pt x="493285" y="184961"/>
                </a:lnTo>
                <a:lnTo>
                  <a:pt x="478766" y="141478"/>
                </a:lnTo>
                <a:lnTo>
                  <a:pt x="455793" y="102129"/>
                </a:lnTo>
                <a:lnTo>
                  <a:pt x="425367" y="67846"/>
                </a:lnTo>
                <a:lnTo>
                  <a:pt x="388490" y="39560"/>
                </a:lnTo>
                <a:lnTo>
                  <a:pt x="346164" y="18203"/>
                </a:lnTo>
                <a:lnTo>
                  <a:pt x="299391" y="4706"/>
                </a:lnTo>
                <a:lnTo>
                  <a:pt x="249174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175925" y="4607553"/>
            <a:ext cx="229553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500" spc="-8" dirty="0">
                <a:solidFill>
                  <a:srgbClr val="FFFFFF"/>
                </a:solidFill>
                <a:latin typeface="Cambria"/>
                <a:cs typeface="Cambria"/>
              </a:rPr>
              <a:t>10</a:t>
            </a:r>
            <a:endParaRPr sz="15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5104638" y="3642741"/>
            <a:ext cx="373856" cy="347663"/>
          </a:xfrm>
          <a:custGeom>
            <a:avLst/>
            <a:gdLst/>
            <a:ahLst/>
            <a:cxnLst/>
            <a:rect l="l" t="t" r="r" b="b"/>
            <a:pathLst>
              <a:path w="498475" h="463550">
                <a:moveTo>
                  <a:pt x="249174" y="0"/>
                </a:moveTo>
                <a:lnTo>
                  <a:pt x="198956" y="4706"/>
                </a:lnTo>
                <a:lnTo>
                  <a:pt x="152183" y="18203"/>
                </a:lnTo>
                <a:lnTo>
                  <a:pt x="109857" y="39560"/>
                </a:lnTo>
                <a:lnTo>
                  <a:pt x="72980" y="67846"/>
                </a:lnTo>
                <a:lnTo>
                  <a:pt x="42554" y="102129"/>
                </a:lnTo>
                <a:lnTo>
                  <a:pt x="19581" y="141478"/>
                </a:lnTo>
                <a:lnTo>
                  <a:pt x="5062" y="184961"/>
                </a:lnTo>
                <a:lnTo>
                  <a:pt x="0" y="231648"/>
                </a:lnTo>
                <a:lnTo>
                  <a:pt x="5062" y="278334"/>
                </a:lnTo>
                <a:lnTo>
                  <a:pt x="19581" y="321817"/>
                </a:lnTo>
                <a:lnTo>
                  <a:pt x="42554" y="361166"/>
                </a:lnTo>
                <a:lnTo>
                  <a:pt x="72980" y="395449"/>
                </a:lnTo>
                <a:lnTo>
                  <a:pt x="109857" y="423735"/>
                </a:lnTo>
                <a:lnTo>
                  <a:pt x="152183" y="445092"/>
                </a:lnTo>
                <a:lnTo>
                  <a:pt x="198956" y="458589"/>
                </a:lnTo>
                <a:lnTo>
                  <a:pt x="249174" y="463296"/>
                </a:lnTo>
                <a:lnTo>
                  <a:pt x="299391" y="458589"/>
                </a:lnTo>
                <a:lnTo>
                  <a:pt x="346164" y="445092"/>
                </a:lnTo>
                <a:lnTo>
                  <a:pt x="388490" y="423735"/>
                </a:lnTo>
                <a:lnTo>
                  <a:pt x="425367" y="395449"/>
                </a:lnTo>
                <a:lnTo>
                  <a:pt x="455793" y="361166"/>
                </a:lnTo>
                <a:lnTo>
                  <a:pt x="478766" y="321817"/>
                </a:lnTo>
                <a:lnTo>
                  <a:pt x="493285" y="278334"/>
                </a:lnTo>
                <a:lnTo>
                  <a:pt x="498348" y="231648"/>
                </a:lnTo>
                <a:lnTo>
                  <a:pt x="493285" y="184961"/>
                </a:lnTo>
                <a:lnTo>
                  <a:pt x="478766" y="141478"/>
                </a:lnTo>
                <a:lnTo>
                  <a:pt x="455793" y="102129"/>
                </a:lnTo>
                <a:lnTo>
                  <a:pt x="425367" y="67846"/>
                </a:lnTo>
                <a:lnTo>
                  <a:pt x="388490" y="39560"/>
                </a:lnTo>
                <a:lnTo>
                  <a:pt x="346164" y="18203"/>
                </a:lnTo>
                <a:lnTo>
                  <a:pt x="299391" y="4706"/>
                </a:lnTo>
                <a:lnTo>
                  <a:pt x="249174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175925" y="3676682"/>
            <a:ext cx="229553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500" spc="-8" dirty="0">
                <a:solidFill>
                  <a:srgbClr val="FFFFFF"/>
                </a:solidFill>
                <a:latin typeface="Cambria"/>
                <a:cs typeface="Cambria"/>
              </a:rPr>
              <a:t>50</a:t>
            </a:r>
            <a:endParaRPr sz="15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5104638" y="3177540"/>
            <a:ext cx="373856" cy="347663"/>
          </a:xfrm>
          <a:custGeom>
            <a:avLst/>
            <a:gdLst/>
            <a:ahLst/>
            <a:cxnLst/>
            <a:rect l="l" t="t" r="r" b="b"/>
            <a:pathLst>
              <a:path w="498475" h="463550">
                <a:moveTo>
                  <a:pt x="249174" y="0"/>
                </a:moveTo>
                <a:lnTo>
                  <a:pt x="198956" y="4706"/>
                </a:lnTo>
                <a:lnTo>
                  <a:pt x="152183" y="18203"/>
                </a:lnTo>
                <a:lnTo>
                  <a:pt x="109857" y="39560"/>
                </a:lnTo>
                <a:lnTo>
                  <a:pt x="72980" y="67846"/>
                </a:lnTo>
                <a:lnTo>
                  <a:pt x="42554" y="102129"/>
                </a:lnTo>
                <a:lnTo>
                  <a:pt x="19581" y="141478"/>
                </a:lnTo>
                <a:lnTo>
                  <a:pt x="5062" y="184961"/>
                </a:lnTo>
                <a:lnTo>
                  <a:pt x="0" y="231648"/>
                </a:lnTo>
                <a:lnTo>
                  <a:pt x="5062" y="278334"/>
                </a:lnTo>
                <a:lnTo>
                  <a:pt x="19581" y="321817"/>
                </a:lnTo>
                <a:lnTo>
                  <a:pt x="42554" y="361166"/>
                </a:lnTo>
                <a:lnTo>
                  <a:pt x="72980" y="395449"/>
                </a:lnTo>
                <a:lnTo>
                  <a:pt x="109857" y="423735"/>
                </a:lnTo>
                <a:lnTo>
                  <a:pt x="152183" y="445092"/>
                </a:lnTo>
                <a:lnTo>
                  <a:pt x="198956" y="458589"/>
                </a:lnTo>
                <a:lnTo>
                  <a:pt x="249174" y="463296"/>
                </a:lnTo>
                <a:lnTo>
                  <a:pt x="299391" y="458589"/>
                </a:lnTo>
                <a:lnTo>
                  <a:pt x="346164" y="445092"/>
                </a:lnTo>
                <a:lnTo>
                  <a:pt x="388490" y="423735"/>
                </a:lnTo>
                <a:lnTo>
                  <a:pt x="425367" y="395449"/>
                </a:lnTo>
                <a:lnTo>
                  <a:pt x="455793" y="361166"/>
                </a:lnTo>
                <a:lnTo>
                  <a:pt x="478766" y="321817"/>
                </a:lnTo>
                <a:lnTo>
                  <a:pt x="493285" y="278334"/>
                </a:lnTo>
                <a:lnTo>
                  <a:pt x="498348" y="231648"/>
                </a:lnTo>
                <a:lnTo>
                  <a:pt x="493285" y="184961"/>
                </a:lnTo>
                <a:lnTo>
                  <a:pt x="478766" y="141478"/>
                </a:lnTo>
                <a:lnTo>
                  <a:pt x="455793" y="102129"/>
                </a:lnTo>
                <a:lnTo>
                  <a:pt x="425367" y="67846"/>
                </a:lnTo>
                <a:lnTo>
                  <a:pt x="388490" y="39560"/>
                </a:lnTo>
                <a:lnTo>
                  <a:pt x="346164" y="18203"/>
                </a:lnTo>
                <a:lnTo>
                  <a:pt x="299391" y="4706"/>
                </a:lnTo>
                <a:lnTo>
                  <a:pt x="249174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175925" y="3211639"/>
            <a:ext cx="229553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defTabSz="685800">
              <a:spcBef>
                <a:spcPts val="79"/>
              </a:spcBef>
            </a:pPr>
            <a:r>
              <a:rPr sz="1500" spc="-8" dirty="0">
                <a:solidFill>
                  <a:srgbClr val="FFFFFF"/>
                </a:solidFill>
                <a:latin typeface="Cambria"/>
                <a:cs typeface="Cambria"/>
              </a:rPr>
              <a:t>40</a:t>
            </a:r>
            <a:endParaRPr sz="15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104638" y="4109084"/>
            <a:ext cx="373856" cy="347663"/>
          </a:xfrm>
          <a:custGeom>
            <a:avLst/>
            <a:gdLst/>
            <a:ahLst/>
            <a:cxnLst/>
            <a:rect l="l" t="t" r="r" b="b"/>
            <a:pathLst>
              <a:path w="498475" h="463550">
                <a:moveTo>
                  <a:pt x="249174" y="0"/>
                </a:moveTo>
                <a:lnTo>
                  <a:pt x="198956" y="4706"/>
                </a:lnTo>
                <a:lnTo>
                  <a:pt x="152183" y="18203"/>
                </a:lnTo>
                <a:lnTo>
                  <a:pt x="109857" y="39560"/>
                </a:lnTo>
                <a:lnTo>
                  <a:pt x="72980" y="67846"/>
                </a:lnTo>
                <a:lnTo>
                  <a:pt x="42554" y="102129"/>
                </a:lnTo>
                <a:lnTo>
                  <a:pt x="19581" y="141478"/>
                </a:lnTo>
                <a:lnTo>
                  <a:pt x="5062" y="184961"/>
                </a:lnTo>
                <a:lnTo>
                  <a:pt x="0" y="231648"/>
                </a:lnTo>
                <a:lnTo>
                  <a:pt x="5062" y="278334"/>
                </a:lnTo>
                <a:lnTo>
                  <a:pt x="19581" y="321817"/>
                </a:lnTo>
                <a:lnTo>
                  <a:pt x="42554" y="361166"/>
                </a:lnTo>
                <a:lnTo>
                  <a:pt x="72980" y="395449"/>
                </a:lnTo>
                <a:lnTo>
                  <a:pt x="109857" y="423735"/>
                </a:lnTo>
                <a:lnTo>
                  <a:pt x="152183" y="445092"/>
                </a:lnTo>
                <a:lnTo>
                  <a:pt x="198956" y="458589"/>
                </a:lnTo>
                <a:lnTo>
                  <a:pt x="249174" y="463296"/>
                </a:lnTo>
                <a:lnTo>
                  <a:pt x="299391" y="458589"/>
                </a:lnTo>
                <a:lnTo>
                  <a:pt x="346164" y="445092"/>
                </a:lnTo>
                <a:lnTo>
                  <a:pt x="388490" y="423735"/>
                </a:lnTo>
                <a:lnTo>
                  <a:pt x="425367" y="395449"/>
                </a:lnTo>
                <a:lnTo>
                  <a:pt x="455793" y="361166"/>
                </a:lnTo>
                <a:lnTo>
                  <a:pt x="478766" y="321817"/>
                </a:lnTo>
                <a:lnTo>
                  <a:pt x="493285" y="278334"/>
                </a:lnTo>
                <a:lnTo>
                  <a:pt x="498348" y="231648"/>
                </a:lnTo>
                <a:lnTo>
                  <a:pt x="493285" y="184961"/>
                </a:lnTo>
                <a:lnTo>
                  <a:pt x="478766" y="141478"/>
                </a:lnTo>
                <a:lnTo>
                  <a:pt x="455793" y="102129"/>
                </a:lnTo>
                <a:lnTo>
                  <a:pt x="425367" y="67846"/>
                </a:lnTo>
                <a:lnTo>
                  <a:pt x="388490" y="39560"/>
                </a:lnTo>
                <a:lnTo>
                  <a:pt x="346164" y="18203"/>
                </a:lnTo>
                <a:lnTo>
                  <a:pt x="299391" y="4706"/>
                </a:lnTo>
                <a:lnTo>
                  <a:pt x="249174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175925" y="4142510"/>
            <a:ext cx="229553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500" spc="-8" dirty="0">
                <a:solidFill>
                  <a:srgbClr val="FFFFFF"/>
                </a:solidFill>
                <a:latin typeface="Cambria"/>
                <a:cs typeface="Cambria"/>
              </a:rPr>
              <a:t>20</a:t>
            </a:r>
            <a:endParaRPr sz="15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5104638" y="2245995"/>
            <a:ext cx="373856" cy="347663"/>
          </a:xfrm>
          <a:custGeom>
            <a:avLst/>
            <a:gdLst/>
            <a:ahLst/>
            <a:cxnLst/>
            <a:rect l="l" t="t" r="r" b="b"/>
            <a:pathLst>
              <a:path w="498475" h="463550">
                <a:moveTo>
                  <a:pt x="249174" y="0"/>
                </a:moveTo>
                <a:lnTo>
                  <a:pt x="198956" y="4706"/>
                </a:lnTo>
                <a:lnTo>
                  <a:pt x="152183" y="18203"/>
                </a:lnTo>
                <a:lnTo>
                  <a:pt x="109857" y="39560"/>
                </a:lnTo>
                <a:lnTo>
                  <a:pt x="72980" y="67846"/>
                </a:lnTo>
                <a:lnTo>
                  <a:pt x="42554" y="102129"/>
                </a:lnTo>
                <a:lnTo>
                  <a:pt x="19581" y="141478"/>
                </a:lnTo>
                <a:lnTo>
                  <a:pt x="5062" y="184961"/>
                </a:lnTo>
                <a:lnTo>
                  <a:pt x="0" y="231648"/>
                </a:lnTo>
                <a:lnTo>
                  <a:pt x="5062" y="278334"/>
                </a:lnTo>
                <a:lnTo>
                  <a:pt x="19581" y="321817"/>
                </a:lnTo>
                <a:lnTo>
                  <a:pt x="42554" y="361166"/>
                </a:lnTo>
                <a:lnTo>
                  <a:pt x="72980" y="395449"/>
                </a:lnTo>
                <a:lnTo>
                  <a:pt x="109857" y="423735"/>
                </a:lnTo>
                <a:lnTo>
                  <a:pt x="152183" y="445092"/>
                </a:lnTo>
                <a:lnTo>
                  <a:pt x="198956" y="458589"/>
                </a:lnTo>
                <a:lnTo>
                  <a:pt x="249174" y="463296"/>
                </a:lnTo>
                <a:lnTo>
                  <a:pt x="299391" y="458589"/>
                </a:lnTo>
                <a:lnTo>
                  <a:pt x="346164" y="445092"/>
                </a:lnTo>
                <a:lnTo>
                  <a:pt x="388490" y="423735"/>
                </a:lnTo>
                <a:lnTo>
                  <a:pt x="425367" y="395449"/>
                </a:lnTo>
                <a:lnTo>
                  <a:pt x="455793" y="361166"/>
                </a:lnTo>
                <a:lnTo>
                  <a:pt x="478766" y="321817"/>
                </a:lnTo>
                <a:lnTo>
                  <a:pt x="493285" y="278334"/>
                </a:lnTo>
                <a:lnTo>
                  <a:pt x="498348" y="231648"/>
                </a:lnTo>
                <a:lnTo>
                  <a:pt x="493285" y="184961"/>
                </a:lnTo>
                <a:lnTo>
                  <a:pt x="478766" y="141478"/>
                </a:lnTo>
                <a:lnTo>
                  <a:pt x="455793" y="102129"/>
                </a:lnTo>
                <a:lnTo>
                  <a:pt x="425367" y="67846"/>
                </a:lnTo>
                <a:lnTo>
                  <a:pt x="388490" y="39560"/>
                </a:lnTo>
                <a:lnTo>
                  <a:pt x="346164" y="18203"/>
                </a:lnTo>
                <a:lnTo>
                  <a:pt x="299391" y="4706"/>
                </a:lnTo>
                <a:lnTo>
                  <a:pt x="249174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175925" y="2279860"/>
            <a:ext cx="229553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defTabSz="685800">
              <a:spcBef>
                <a:spcPts val="79"/>
              </a:spcBef>
            </a:pPr>
            <a:r>
              <a:rPr sz="1500" spc="-8" dirty="0">
                <a:solidFill>
                  <a:srgbClr val="FFFFFF"/>
                </a:solidFill>
                <a:latin typeface="Cambria"/>
                <a:cs typeface="Cambria"/>
              </a:rPr>
              <a:t>10</a:t>
            </a:r>
            <a:endParaRPr sz="15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5104638" y="2712338"/>
            <a:ext cx="373856" cy="347663"/>
          </a:xfrm>
          <a:custGeom>
            <a:avLst/>
            <a:gdLst/>
            <a:ahLst/>
            <a:cxnLst/>
            <a:rect l="l" t="t" r="r" b="b"/>
            <a:pathLst>
              <a:path w="498475" h="463550">
                <a:moveTo>
                  <a:pt x="249174" y="0"/>
                </a:moveTo>
                <a:lnTo>
                  <a:pt x="198956" y="4706"/>
                </a:lnTo>
                <a:lnTo>
                  <a:pt x="152183" y="18203"/>
                </a:lnTo>
                <a:lnTo>
                  <a:pt x="109857" y="39560"/>
                </a:lnTo>
                <a:lnTo>
                  <a:pt x="72980" y="67846"/>
                </a:lnTo>
                <a:lnTo>
                  <a:pt x="42554" y="102129"/>
                </a:lnTo>
                <a:lnTo>
                  <a:pt x="19581" y="141478"/>
                </a:lnTo>
                <a:lnTo>
                  <a:pt x="5062" y="184961"/>
                </a:lnTo>
                <a:lnTo>
                  <a:pt x="0" y="231648"/>
                </a:lnTo>
                <a:lnTo>
                  <a:pt x="5062" y="278334"/>
                </a:lnTo>
                <a:lnTo>
                  <a:pt x="19581" y="321817"/>
                </a:lnTo>
                <a:lnTo>
                  <a:pt x="42554" y="361166"/>
                </a:lnTo>
                <a:lnTo>
                  <a:pt x="72980" y="395449"/>
                </a:lnTo>
                <a:lnTo>
                  <a:pt x="109857" y="423735"/>
                </a:lnTo>
                <a:lnTo>
                  <a:pt x="152183" y="445092"/>
                </a:lnTo>
                <a:lnTo>
                  <a:pt x="198956" y="458589"/>
                </a:lnTo>
                <a:lnTo>
                  <a:pt x="249174" y="463296"/>
                </a:lnTo>
                <a:lnTo>
                  <a:pt x="299391" y="458589"/>
                </a:lnTo>
                <a:lnTo>
                  <a:pt x="346164" y="445092"/>
                </a:lnTo>
                <a:lnTo>
                  <a:pt x="388490" y="423735"/>
                </a:lnTo>
                <a:lnTo>
                  <a:pt x="425367" y="395449"/>
                </a:lnTo>
                <a:lnTo>
                  <a:pt x="455793" y="361166"/>
                </a:lnTo>
                <a:lnTo>
                  <a:pt x="478766" y="321817"/>
                </a:lnTo>
                <a:lnTo>
                  <a:pt x="493285" y="278334"/>
                </a:lnTo>
                <a:lnTo>
                  <a:pt x="498348" y="231648"/>
                </a:lnTo>
                <a:lnTo>
                  <a:pt x="493285" y="184961"/>
                </a:lnTo>
                <a:lnTo>
                  <a:pt x="478766" y="141478"/>
                </a:lnTo>
                <a:lnTo>
                  <a:pt x="455793" y="102129"/>
                </a:lnTo>
                <a:lnTo>
                  <a:pt x="425367" y="67846"/>
                </a:lnTo>
                <a:lnTo>
                  <a:pt x="388490" y="39560"/>
                </a:lnTo>
                <a:lnTo>
                  <a:pt x="346164" y="18203"/>
                </a:lnTo>
                <a:lnTo>
                  <a:pt x="299391" y="4706"/>
                </a:lnTo>
                <a:lnTo>
                  <a:pt x="249174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175925" y="2745686"/>
            <a:ext cx="229553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defTabSz="685800">
              <a:spcBef>
                <a:spcPts val="79"/>
              </a:spcBef>
            </a:pPr>
            <a:r>
              <a:rPr sz="1500" spc="-8" dirty="0">
                <a:solidFill>
                  <a:srgbClr val="FFFFFF"/>
                </a:solidFill>
                <a:latin typeface="Cambria"/>
                <a:cs typeface="Cambria"/>
              </a:rPr>
              <a:t>10</a:t>
            </a:r>
            <a:endParaRPr sz="15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528065" y="5428107"/>
            <a:ext cx="404813" cy="404813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269748" y="0"/>
                </a:moveTo>
                <a:lnTo>
                  <a:pt x="221258" y="4345"/>
                </a:lnTo>
                <a:lnTo>
                  <a:pt x="175621" y="16875"/>
                </a:lnTo>
                <a:lnTo>
                  <a:pt x="133598" y="36827"/>
                </a:lnTo>
                <a:lnTo>
                  <a:pt x="95950" y="63439"/>
                </a:lnTo>
                <a:lnTo>
                  <a:pt x="63439" y="95950"/>
                </a:lnTo>
                <a:lnTo>
                  <a:pt x="36827" y="133598"/>
                </a:lnTo>
                <a:lnTo>
                  <a:pt x="16875" y="175621"/>
                </a:lnTo>
                <a:lnTo>
                  <a:pt x="4345" y="221258"/>
                </a:lnTo>
                <a:lnTo>
                  <a:pt x="0" y="269748"/>
                </a:lnTo>
                <a:lnTo>
                  <a:pt x="4345" y="318237"/>
                </a:lnTo>
                <a:lnTo>
                  <a:pt x="16875" y="363874"/>
                </a:lnTo>
                <a:lnTo>
                  <a:pt x="36827" y="405897"/>
                </a:lnTo>
                <a:lnTo>
                  <a:pt x="63439" y="443545"/>
                </a:lnTo>
                <a:lnTo>
                  <a:pt x="95950" y="476056"/>
                </a:lnTo>
                <a:lnTo>
                  <a:pt x="133598" y="502668"/>
                </a:lnTo>
                <a:lnTo>
                  <a:pt x="175621" y="522620"/>
                </a:lnTo>
                <a:lnTo>
                  <a:pt x="221258" y="535150"/>
                </a:lnTo>
                <a:lnTo>
                  <a:pt x="269748" y="539496"/>
                </a:lnTo>
                <a:lnTo>
                  <a:pt x="318237" y="535150"/>
                </a:lnTo>
                <a:lnTo>
                  <a:pt x="363874" y="522620"/>
                </a:lnTo>
                <a:lnTo>
                  <a:pt x="405897" y="502668"/>
                </a:lnTo>
                <a:lnTo>
                  <a:pt x="443545" y="476056"/>
                </a:lnTo>
                <a:lnTo>
                  <a:pt x="476056" y="443545"/>
                </a:lnTo>
                <a:lnTo>
                  <a:pt x="502668" y="405897"/>
                </a:lnTo>
                <a:lnTo>
                  <a:pt x="522620" y="363874"/>
                </a:lnTo>
                <a:lnTo>
                  <a:pt x="535150" y="318237"/>
                </a:lnTo>
                <a:lnTo>
                  <a:pt x="539496" y="269748"/>
                </a:lnTo>
                <a:lnTo>
                  <a:pt x="535150" y="221258"/>
                </a:lnTo>
                <a:lnTo>
                  <a:pt x="522620" y="175621"/>
                </a:lnTo>
                <a:lnTo>
                  <a:pt x="502668" y="133598"/>
                </a:lnTo>
                <a:lnTo>
                  <a:pt x="476056" y="95950"/>
                </a:lnTo>
                <a:lnTo>
                  <a:pt x="443545" y="63439"/>
                </a:lnTo>
                <a:lnTo>
                  <a:pt x="405897" y="36827"/>
                </a:lnTo>
                <a:lnTo>
                  <a:pt x="363874" y="16875"/>
                </a:lnTo>
                <a:lnTo>
                  <a:pt x="318237" y="4345"/>
                </a:lnTo>
                <a:lnTo>
                  <a:pt x="269748" y="0"/>
                </a:lnTo>
                <a:close/>
              </a:path>
            </a:pathLst>
          </a:custGeom>
          <a:solidFill>
            <a:srgbClr val="91160D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0" name="object 10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4209" y="5428107"/>
            <a:ext cx="405764" cy="404622"/>
          </a:xfrm>
          <a:prstGeom prst="rect">
            <a:avLst/>
          </a:prstGeom>
        </p:spPr>
      </p:pic>
      <p:sp>
        <p:nvSpPr>
          <p:cNvPr id="101" name="object 101"/>
          <p:cNvSpPr/>
          <p:nvPr/>
        </p:nvSpPr>
        <p:spPr>
          <a:xfrm>
            <a:off x="3374135" y="5428107"/>
            <a:ext cx="405765" cy="404813"/>
          </a:xfrm>
          <a:custGeom>
            <a:avLst/>
            <a:gdLst/>
            <a:ahLst/>
            <a:cxnLst/>
            <a:rect l="l" t="t" r="r" b="b"/>
            <a:pathLst>
              <a:path w="541020" h="539750">
                <a:moveTo>
                  <a:pt x="270510" y="0"/>
                </a:moveTo>
                <a:lnTo>
                  <a:pt x="221884" y="4345"/>
                </a:lnTo>
                <a:lnTo>
                  <a:pt x="176118" y="16875"/>
                </a:lnTo>
                <a:lnTo>
                  <a:pt x="133976" y="36827"/>
                </a:lnTo>
                <a:lnTo>
                  <a:pt x="96222" y="63439"/>
                </a:lnTo>
                <a:lnTo>
                  <a:pt x="63619" y="95950"/>
                </a:lnTo>
                <a:lnTo>
                  <a:pt x="36931" y="133598"/>
                </a:lnTo>
                <a:lnTo>
                  <a:pt x="16923" y="175621"/>
                </a:lnTo>
                <a:lnTo>
                  <a:pt x="4358" y="221258"/>
                </a:lnTo>
                <a:lnTo>
                  <a:pt x="0" y="269748"/>
                </a:lnTo>
                <a:lnTo>
                  <a:pt x="4358" y="318237"/>
                </a:lnTo>
                <a:lnTo>
                  <a:pt x="16923" y="363874"/>
                </a:lnTo>
                <a:lnTo>
                  <a:pt x="36931" y="405897"/>
                </a:lnTo>
                <a:lnTo>
                  <a:pt x="63619" y="443545"/>
                </a:lnTo>
                <a:lnTo>
                  <a:pt x="96222" y="476056"/>
                </a:lnTo>
                <a:lnTo>
                  <a:pt x="133976" y="502668"/>
                </a:lnTo>
                <a:lnTo>
                  <a:pt x="176118" y="522620"/>
                </a:lnTo>
                <a:lnTo>
                  <a:pt x="221884" y="535150"/>
                </a:lnTo>
                <a:lnTo>
                  <a:pt x="270510" y="539496"/>
                </a:lnTo>
                <a:lnTo>
                  <a:pt x="319135" y="535150"/>
                </a:lnTo>
                <a:lnTo>
                  <a:pt x="364901" y="522620"/>
                </a:lnTo>
                <a:lnTo>
                  <a:pt x="407043" y="502668"/>
                </a:lnTo>
                <a:lnTo>
                  <a:pt x="444797" y="476056"/>
                </a:lnTo>
                <a:lnTo>
                  <a:pt x="477400" y="443545"/>
                </a:lnTo>
                <a:lnTo>
                  <a:pt x="504088" y="405897"/>
                </a:lnTo>
                <a:lnTo>
                  <a:pt x="524096" y="363874"/>
                </a:lnTo>
                <a:lnTo>
                  <a:pt x="536661" y="318237"/>
                </a:lnTo>
                <a:lnTo>
                  <a:pt x="541020" y="269748"/>
                </a:lnTo>
                <a:lnTo>
                  <a:pt x="536661" y="221258"/>
                </a:lnTo>
                <a:lnTo>
                  <a:pt x="524096" y="175621"/>
                </a:lnTo>
                <a:lnTo>
                  <a:pt x="504088" y="133598"/>
                </a:lnTo>
                <a:lnTo>
                  <a:pt x="477400" y="95950"/>
                </a:lnTo>
                <a:lnTo>
                  <a:pt x="444797" y="63439"/>
                </a:lnTo>
                <a:lnTo>
                  <a:pt x="407043" y="36827"/>
                </a:lnTo>
                <a:lnTo>
                  <a:pt x="364901" y="16875"/>
                </a:lnTo>
                <a:lnTo>
                  <a:pt x="319135" y="4345"/>
                </a:lnTo>
                <a:lnTo>
                  <a:pt x="27051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8081010" y="5428107"/>
            <a:ext cx="404813" cy="404813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269748" y="0"/>
                </a:moveTo>
                <a:lnTo>
                  <a:pt x="221258" y="4345"/>
                </a:lnTo>
                <a:lnTo>
                  <a:pt x="175621" y="16875"/>
                </a:lnTo>
                <a:lnTo>
                  <a:pt x="133598" y="36827"/>
                </a:lnTo>
                <a:lnTo>
                  <a:pt x="95950" y="63439"/>
                </a:lnTo>
                <a:lnTo>
                  <a:pt x="63439" y="95950"/>
                </a:lnTo>
                <a:lnTo>
                  <a:pt x="36827" y="133598"/>
                </a:lnTo>
                <a:lnTo>
                  <a:pt x="16875" y="175621"/>
                </a:lnTo>
                <a:lnTo>
                  <a:pt x="4345" y="221258"/>
                </a:lnTo>
                <a:lnTo>
                  <a:pt x="0" y="269748"/>
                </a:lnTo>
                <a:lnTo>
                  <a:pt x="4345" y="318237"/>
                </a:lnTo>
                <a:lnTo>
                  <a:pt x="16875" y="363874"/>
                </a:lnTo>
                <a:lnTo>
                  <a:pt x="36827" y="405897"/>
                </a:lnTo>
                <a:lnTo>
                  <a:pt x="63439" y="443545"/>
                </a:lnTo>
                <a:lnTo>
                  <a:pt x="95950" y="476056"/>
                </a:lnTo>
                <a:lnTo>
                  <a:pt x="133598" y="502668"/>
                </a:lnTo>
                <a:lnTo>
                  <a:pt x="175621" y="522620"/>
                </a:lnTo>
                <a:lnTo>
                  <a:pt x="221258" y="535150"/>
                </a:lnTo>
                <a:lnTo>
                  <a:pt x="269748" y="539496"/>
                </a:lnTo>
                <a:lnTo>
                  <a:pt x="318237" y="535150"/>
                </a:lnTo>
                <a:lnTo>
                  <a:pt x="363874" y="522620"/>
                </a:lnTo>
                <a:lnTo>
                  <a:pt x="405897" y="502668"/>
                </a:lnTo>
                <a:lnTo>
                  <a:pt x="443545" y="476056"/>
                </a:lnTo>
                <a:lnTo>
                  <a:pt x="476056" y="443545"/>
                </a:lnTo>
                <a:lnTo>
                  <a:pt x="502668" y="405897"/>
                </a:lnTo>
                <a:lnTo>
                  <a:pt x="522620" y="363874"/>
                </a:lnTo>
                <a:lnTo>
                  <a:pt x="535150" y="318237"/>
                </a:lnTo>
                <a:lnTo>
                  <a:pt x="539496" y="269748"/>
                </a:lnTo>
                <a:lnTo>
                  <a:pt x="535150" y="221258"/>
                </a:lnTo>
                <a:lnTo>
                  <a:pt x="522620" y="175621"/>
                </a:lnTo>
                <a:lnTo>
                  <a:pt x="502668" y="133598"/>
                </a:lnTo>
                <a:lnTo>
                  <a:pt x="476056" y="95950"/>
                </a:lnTo>
                <a:lnTo>
                  <a:pt x="443545" y="63439"/>
                </a:lnTo>
                <a:lnTo>
                  <a:pt x="405897" y="36827"/>
                </a:lnTo>
                <a:lnTo>
                  <a:pt x="363874" y="16875"/>
                </a:lnTo>
                <a:lnTo>
                  <a:pt x="318237" y="4345"/>
                </a:lnTo>
                <a:lnTo>
                  <a:pt x="269748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5920740" y="5423535"/>
            <a:ext cx="413861" cy="413861"/>
            <a:chOff x="7894319" y="6088379"/>
            <a:chExt cx="551815" cy="551815"/>
          </a:xfrm>
        </p:grpSpPr>
        <p:sp>
          <p:nvSpPr>
            <p:cNvPr id="104" name="object 104"/>
            <p:cNvSpPr/>
            <p:nvPr/>
          </p:nvSpPr>
          <p:spPr>
            <a:xfrm>
              <a:off x="7900415" y="6094475"/>
              <a:ext cx="539750" cy="539750"/>
            </a:xfrm>
            <a:custGeom>
              <a:avLst/>
              <a:gdLst/>
              <a:ahLst/>
              <a:cxnLst/>
              <a:rect l="l" t="t" r="r" b="b"/>
              <a:pathLst>
                <a:path w="539750" h="539750">
                  <a:moveTo>
                    <a:pt x="269748" y="0"/>
                  </a:moveTo>
                  <a:lnTo>
                    <a:pt x="221258" y="4345"/>
                  </a:lnTo>
                  <a:lnTo>
                    <a:pt x="175621" y="16875"/>
                  </a:lnTo>
                  <a:lnTo>
                    <a:pt x="133598" y="36827"/>
                  </a:lnTo>
                  <a:lnTo>
                    <a:pt x="95950" y="63439"/>
                  </a:lnTo>
                  <a:lnTo>
                    <a:pt x="63439" y="95950"/>
                  </a:lnTo>
                  <a:lnTo>
                    <a:pt x="36827" y="133598"/>
                  </a:lnTo>
                  <a:lnTo>
                    <a:pt x="16875" y="175621"/>
                  </a:lnTo>
                  <a:lnTo>
                    <a:pt x="4345" y="221258"/>
                  </a:lnTo>
                  <a:lnTo>
                    <a:pt x="0" y="269748"/>
                  </a:lnTo>
                  <a:lnTo>
                    <a:pt x="4345" y="318237"/>
                  </a:lnTo>
                  <a:lnTo>
                    <a:pt x="16875" y="363874"/>
                  </a:lnTo>
                  <a:lnTo>
                    <a:pt x="36827" y="405897"/>
                  </a:lnTo>
                  <a:lnTo>
                    <a:pt x="63439" y="443545"/>
                  </a:lnTo>
                  <a:lnTo>
                    <a:pt x="95950" y="476056"/>
                  </a:lnTo>
                  <a:lnTo>
                    <a:pt x="133598" y="502668"/>
                  </a:lnTo>
                  <a:lnTo>
                    <a:pt x="175621" y="522620"/>
                  </a:lnTo>
                  <a:lnTo>
                    <a:pt x="221258" y="535150"/>
                  </a:lnTo>
                  <a:lnTo>
                    <a:pt x="269748" y="539496"/>
                  </a:lnTo>
                  <a:lnTo>
                    <a:pt x="318237" y="535150"/>
                  </a:lnTo>
                  <a:lnTo>
                    <a:pt x="363874" y="522620"/>
                  </a:lnTo>
                  <a:lnTo>
                    <a:pt x="405897" y="502668"/>
                  </a:lnTo>
                  <a:lnTo>
                    <a:pt x="443545" y="476056"/>
                  </a:lnTo>
                  <a:lnTo>
                    <a:pt x="476056" y="443545"/>
                  </a:lnTo>
                  <a:lnTo>
                    <a:pt x="502668" y="405897"/>
                  </a:lnTo>
                  <a:lnTo>
                    <a:pt x="522620" y="363874"/>
                  </a:lnTo>
                  <a:lnTo>
                    <a:pt x="535150" y="318237"/>
                  </a:lnTo>
                  <a:lnTo>
                    <a:pt x="539496" y="269748"/>
                  </a:lnTo>
                  <a:lnTo>
                    <a:pt x="535150" y="221258"/>
                  </a:lnTo>
                  <a:lnTo>
                    <a:pt x="522620" y="175621"/>
                  </a:lnTo>
                  <a:lnTo>
                    <a:pt x="502668" y="133598"/>
                  </a:lnTo>
                  <a:lnTo>
                    <a:pt x="476056" y="95950"/>
                  </a:lnTo>
                  <a:lnTo>
                    <a:pt x="443545" y="63439"/>
                  </a:lnTo>
                  <a:lnTo>
                    <a:pt x="405897" y="36827"/>
                  </a:lnTo>
                  <a:lnTo>
                    <a:pt x="363874" y="16875"/>
                  </a:lnTo>
                  <a:lnTo>
                    <a:pt x="318237" y="4345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7900415" y="6094475"/>
              <a:ext cx="539750" cy="539750"/>
            </a:xfrm>
            <a:custGeom>
              <a:avLst/>
              <a:gdLst/>
              <a:ahLst/>
              <a:cxnLst/>
              <a:rect l="l" t="t" r="r" b="b"/>
              <a:pathLst>
                <a:path w="539750" h="539750">
                  <a:moveTo>
                    <a:pt x="0" y="269748"/>
                  </a:moveTo>
                  <a:lnTo>
                    <a:pt x="4345" y="221258"/>
                  </a:lnTo>
                  <a:lnTo>
                    <a:pt x="16875" y="175621"/>
                  </a:lnTo>
                  <a:lnTo>
                    <a:pt x="36827" y="133598"/>
                  </a:lnTo>
                  <a:lnTo>
                    <a:pt x="63439" y="95950"/>
                  </a:lnTo>
                  <a:lnTo>
                    <a:pt x="95950" y="63439"/>
                  </a:lnTo>
                  <a:lnTo>
                    <a:pt x="133598" y="36827"/>
                  </a:lnTo>
                  <a:lnTo>
                    <a:pt x="175621" y="16875"/>
                  </a:lnTo>
                  <a:lnTo>
                    <a:pt x="221258" y="4345"/>
                  </a:lnTo>
                  <a:lnTo>
                    <a:pt x="269748" y="0"/>
                  </a:lnTo>
                  <a:lnTo>
                    <a:pt x="318237" y="4345"/>
                  </a:lnTo>
                  <a:lnTo>
                    <a:pt x="363874" y="16875"/>
                  </a:lnTo>
                  <a:lnTo>
                    <a:pt x="405897" y="36827"/>
                  </a:lnTo>
                  <a:lnTo>
                    <a:pt x="443545" y="63439"/>
                  </a:lnTo>
                  <a:lnTo>
                    <a:pt x="476056" y="95950"/>
                  </a:lnTo>
                  <a:lnTo>
                    <a:pt x="502668" y="133598"/>
                  </a:lnTo>
                  <a:lnTo>
                    <a:pt x="522620" y="175621"/>
                  </a:lnTo>
                  <a:lnTo>
                    <a:pt x="535150" y="221258"/>
                  </a:lnTo>
                  <a:lnTo>
                    <a:pt x="539496" y="269748"/>
                  </a:lnTo>
                  <a:lnTo>
                    <a:pt x="535150" y="318237"/>
                  </a:lnTo>
                  <a:lnTo>
                    <a:pt x="522620" y="363874"/>
                  </a:lnTo>
                  <a:lnTo>
                    <a:pt x="502668" y="405897"/>
                  </a:lnTo>
                  <a:lnTo>
                    <a:pt x="476056" y="443545"/>
                  </a:lnTo>
                  <a:lnTo>
                    <a:pt x="443545" y="476056"/>
                  </a:lnTo>
                  <a:lnTo>
                    <a:pt x="405897" y="502668"/>
                  </a:lnTo>
                  <a:lnTo>
                    <a:pt x="363874" y="522620"/>
                  </a:lnTo>
                  <a:lnTo>
                    <a:pt x="318237" y="535150"/>
                  </a:lnTo>
                  <a:lnTo>
                    <a:pt x="269748" y="539496"/>
                  </a:lnTo>
                  <a:lnTo>
                    <a:pt x="221258" y="535150"/>
                  </a:lnTo>
                  <a:lnTo>
                    <a:pt x="175621" y="522620"/>
                  </a:lnTo>
                  <a:lnTo>
                    <a:pt x="133598" y="502668"/>
                  </a:lnTo>
                  <a:lnTo>
                    <a:pt x="95950" y="476056"/>
                  </a:lnTo>
                  <a:lnTo>
                    <a:pt x="63439" y="443545"/>
                  </a:lnTo>
                  <a:lnTo>
                    <a:pt x="36827" y="405897"/>
                  </a:lnTo>
                  <a:lnTo>
                    <a:pt x="16875" y="363874"/>
                  </a:lnTo>
                  <a:lnTo>
                    <a:pt x="4345" y="318237"/>
                  </a:lnTo>
                  <a:lnTo>
                    <a:pt x="0" y="269748"/>
                  </a:lnTo>
                  <a:close/>
                </a:path>
              </a:pathLst>
            </a:custGeom>
            <a:ln w="12192">
              <a:solidFill>
                <a:srgbClr val="2F5597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07" name="object 10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52854" y="1712214"/>
            <a:ext cx="706373" cy="3299841"/>
          </a:xfrm>
          <a:prstGeom prst="rect">
            <a:avLst/>
          </a:prstGeom>
        </p:spPr>
      </p:pic>
      <p:sp>
        <p:nvSpPr>
          <p:cNvPr id="108" name="object 108"/>
          <p:cNvSpPr txBox="1"/>
          <p:nvPr/>
        </p:nvSpPr>
        <p:spPr>
          <a:xfrm>
            <a:off x="3391165" y="3215804"/>
            <a:ext cx="1650683" cy="7797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38576" algn="ctr" defTabSz="685800">
              <a:lnSpc>
                <a:spcPts val="998"/>
              </a:lnSpc>
              <a:spcBef>
                <a:spcPts val="75"/>
              </a:spcBef>
            </a:pPr>
            <a:r>
              <a:rPr sz="900" spc="-4" dirty="0">
                <a:solidFill>
                  <a:srgbClr val="222A35"/>
                </a:solidFill>
                <a:latin typeface="Cambria"/>
                <a:cs typeface="Cambria"/>
              </a:rPr>
              <a:t>ФГИС</a:t>
            </a:r>
            <a:r>
              <a:rPr sz="900" spc="-11" dirty="0">
                <a:solidFill>
                  <a:srgbClr val="222A35"/>
                </a:solidFill>
                <a:latin typeface="Cambria"/>
                <a:cs typeface="Cambria"/>
              </a:rPr>
              <a:t> «УСМТ»</a:t>
            </a:r>
            <a:r>
              <a:rPr sz="900" spc="-8" dirty="0">
                <a:solidFill>
                  <a:srgbClr val="222A35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22A35"/>
                </a:solidFill>
                <a:latin typeface="Cambria"/>
                <a:cs typeface="Cambria"/>
              </a:rPr>
              <a:t>+</a:t>
            </a:r>
            <a:r>
              <a:rPr sz="900" spc="-11" dirty="0">
                <a:solidFill>
                  <a:srgbClr val="222A35"/>
                </a:solidFill>
                <a:latin typeface="Cambria"/>
                <a:cs typeface="Cambria"/>
              </a:rPr>
              <a:t> </a:t>
            </a:r>
            <a:r>
              <a:rPr sz="900" spc="-4" dirty="0">
                <a:solidFill>
                  <a:srgbClr val="222A35"/>
                </a:solidFill>
                <a:latin typeface="Cambria"/>
                <a:cs typeface="Cambria"/>
              </a:rPr>
              <a:t>ИС</a:t>
            </a:r>
            <a:r>
              <a:rPr sz="900" spc="-11" dirty="0">
                <a:solidFill>
                  <a:srgbClr val="222A35"/>
                </a:solidFill>
                <a:latin typeface="Cambria"/>
                <a:cs typeface="Cambria"/>
              </a:rPr>
              <a:t> </a:t>
            </a:r>
            <a:r>
              <a:rPr sz="900" spc="-4" dirty="0">
                <a:solidFill>
                  <a:srgbClr val="222A35"/>
                </a:solidFill>
                <a:latin typeface="Cambria"/>
                <a:cs typeface="Cambria"/>
              </a:rPr>
              <a:t>ПК</a:t>
            </a:r>
            <a:r>
              <a:rPr sz="900" spc="-11" dirty="0">
                <a:solidFill>
                  <a:srgbClr val="222A35"/>
                </a:solidFill>
                <a:latin typeface="Cambria"/>
                <a:cs typeface="Cambria"/>
              </a:rPr>
              <a:t> </a:t>
            </a:r>
            <a:r>
              <a:rPr sz="900" spc="-4" dirty="0">
                <a:solidFill>
                  <a:srgbClr val="222A35"/>
                </a:solidFill>
                <a:latin typeface="Cambria"/>
                <a:cs typeface="Cambria"/>
              </a:rPr>
              <a:t>ГП</a:t>
            </a:r>
            <a:endParaRPr sz="900">
              <a:solidFill>
                <a:prstClr val="black"/>
              </a:solidFill>
              <a:latin typeface="Cambria"/>
              <a:cs typeface="Cambria"/>
            </a:endParaRPr>
          </a:p>
          <a:p>
            <a:pPr marR="12859" algn="ctr" defTabSz="685800">
              <a:lnSpc>
                <a:spcPts val="998"/>
              </a:lnSpc>
            </a:pPr>
            <a:r>
              <a:rPr sz="900" spc="-15" dirty="0">
                <a:solidFill>
                  <a:prstClr val="black"/>
                </a:solidFill>
                <a:latin typeface="Cambria"/>
                <a:cs typeface="Cambria"/>
              </a:rPr>
              <a:t>Точное</a:t>
            </a:r>
            <a:r>
              <a:rPr sz="900" spc="4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00" spc="-4" dirty="0">
                <a:solidFill>
                  <a:prstClr val="black"/>
                </a:solidFill>
                <a:latin typeface="Cambria"/>
                <a:cs typeface="Cambria"/>
              </a:rPr>
              <a:t>земледелие/аналитика</a:t>
            </a:r>
            <a:endParaRPr sz="900">
              <a:solidFill>
                <a:prstClr val="black"/>
              </a:solidFill>
              <a:latin typeface="Cambria"/>
              <a:cs typeface="Cambria"/>
            </a:endParaRPr>
          </a:p>
          <a:p>
            <a:pPr defTabSz="685800">
              <a:spcBef>
                <a:spcPts val="4"/>
              </a:spcBef>
            </a:pPr>
            <a:endParaRPr sz="1388">
              <a:solidFill>
                <a:prstClr val="black"/>
              </a:solidFill>
              <a:latin typeface="Cambria"/>
              <a:cs typeface="Cambria"/>
            </a:endParaRPr>
          </a:p>
          <a:p>
            <a:pPr marL="8573" algn="ctr" defTabSz="685800"/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Госуслуги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8096" algn="ctr" defTabSz="685800">
              <a:spcBef>
                <a:spcPts val="8"/>
              </a:spcBef>
            </a:pPr>
            <a:r>
              <a:rPr sz="900" spc="-4" dirty="0">
                <a:solidFill>
                  <a:prstClr val="black"/>
                </a:solidFill>
                <a:latin typeface="Cambria"/>
                <a:cs typeface="Cambria"/>
              </a:rPr>
              <a:t>Личный</a:t>
            </a:r>
            <a:r>
              <a:rPr sz="90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00" spc="-4" dirty="0">
                <a:solidFill>
                  <a:prstClr val="black"/>
                </a:solidFill>
                <a:latin typeface="Cambria"/>
                <a:cs typeface="Cambria"/>
              </a:rPr>
              <a:t>кабинет/дроны,</a:t>
            </a:r>
            <a:r>
              <a:rPr sz="900" spc="8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00" spc="-4" dirty="0">
                <a:solidFill>
                  <a:prstClr val="black"/>
                </a:solidFill>
                <a:latin typeface="Cambria"/>
                <a:cs typeface="Cambria"/>
              </a:rPr>
              <a:t>БПЛА</a:t>
            </a:r>
            <a:endParaRPr sz="9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6202926" y="3281942"/>
            <a:ext cx="1794034" cy="676051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defTabSz="685800">
              <a:lnSpc>
                <a:spcPct val="107300"/>
              </a:lnSpc>
              <a:spcBef>
                <a:spcPts val="71"/>
              </a:spcBef>
            </a:pPr>
            <a:r>
              <a:rPr sz="1350" spc="-4" dirty="0">
                <a:solidFill>
                  <a:srgbClr val="3B3838"/>
                </a:solidFill>
                <a:latin typeface="Cambria"/>
                <a:cs typeface="Cambria"/>
              </a:rPr>
              <a:t>Создать </a:t>
            </a:r>
            <a:r>
              <a:rPr sz="1350" spc="-8" dirty="0">
                <a:solidFill>
                  <a:srgbClr val="3B3838"/>
                </a:solidFill>
                <a:latin typeface="Cambria"/>
                <a:cs typeface="Cambria"/>
              </a:rPr>
              <a:t>условия </a:t>
            </a:r>
            <a:r>
              <a:rPr sz="1350" spc="8" dirty="0">
                <a:solidFill>
                  <a:srgbClr val="3B3838"/>
                </a:solidFill>
                <a:latin typeface="Cambria"/>
                <a:cs typeface="Cambria"/>
              </a:rPr>
              <a:t>для </a:t>
            </a:r>
            <a:r>
              <a:rPr sz="1350" spc="11" dirty="0">
                <a:solidFill>
                  <a:srgbClr val="3B3838"/>
                </a:solidFill>
                <a:latin typeface="Cambria"/>
                <a:cs typeface="Cambria"/>
              </a:rPr>
              <a:t> </a:t>
            </a:r>
            <a:r>
              <a:rPr sz="1350" spc="-8" dirty="0">
                <a:solidFill>
                  <a:srgbClr val="3B3838"/>
                </a:solidFill>
                <a:latin typeface="Cambria"/>
                <a:cs typeface="Cambria"/>
              </a:rPr>
              <a:t>наращивания </a:t>
            </a:r>
            <a:r>
              <a:rPr sz="1350" spc="-4" dirty="0">
                <a:solidFill>
                  <a:srgbClr val="3B3838"/>
                </a:solidFill>
                <a:latin typeface="Cambria"/>
                <a:cs typeface="Cambria"/>
              </a:rPr>
              <a:t>объемов </a:t>
            </a:r>
            <a:r>
              <a:rPr sz="1350" spc="-289" dirty="0">
                <a:solidFill>
                  <a:srgbClr val="3B3838"/>
                </a:solidFill>
                <a:latin typeface="Cambria"/>
                <a:cs typeface="Cambria"/>
              </a:rPr>
              <a:t> </a:t>
            </a:r>
            <a:r>
              <a:rPr sz="1350" spc="-8" dirty="0">
                <a:solidFill>
                  <a:srgbClr val="3B3838"/>
                </a:solidFill>
                <a:latin typeface="Cambria"/>
                <a:cs typeface="Cambria"/>
              </a:rPr>
              <a:t>производства</a:t>
            </a:r>
            <a:endParaRPr sz="1350">
              <a:solidFill>
                <a:prstClr val="black"/>
              </a:solidFill>
              <a:latin typeface="Cambria"/>
              <a:cs typeface="Cambria"/>
            </a:endParaRPr>
          </a:p>
        </p:txBody>
      </p:sp>
      <p:pic>
        <p:nvPicPr>
          <p:cNvPr id="110" name="object 11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679568" y="2432305"/>
            <a:ext cx="478916" cy="480059"/>
          </a:xfrm>
          <a:prstGeom prst="rect">
            <a:avLst/>
          </a:prstGeom>
        </p:spPr>
      </p:pic>
      <p:pic>
        <p:nvPicPr>
          <p:cNvPr id="111" name="object 1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710428" y="3348991"/>
            <a:ext cx="480059" cy="480059"/>
          </a:xfrm>
          <a:prstGeom prst="rect">
            <a:avLst/>
          </a:prstGeom>
        </p:spPr>
      </p:pic>
      <p:sp>
        <p:nvSpPr>
          <p:cNvPr id="114" name="Прямоугольник 113"/>
          <p:cNvSpPr/>
          <p:nvPr/>
        </p:nvSpPr>
        <p:spPr>
          <a:xfrm>
            <a:off x="0" y="189273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kern="0" dirty="0">
                <a:solidFill>
                  <a:srgbClr val="002060"/>
                </a:solidFill>
              </a:rPr>
              <a:t>Полный цикл использования цифровых </a:t>
            </a:r>
            <a:r>
              <a:rPr lang="ru-RU" sz="3200" b="1" kern="0" dirty="0" smtClean="0">
                <a:solidFill>
                  <a:srgbClr val="002060"/>
                </a:solidFill>
              </a:rPr>
              <a:t>технологий 4.0 в АПК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6158484" y="1231976"/>
            <a:ext cx="34212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92D050"/>
                </a:solidFill>
              </a:rPr>
              <a:t>Сквозные цифровые технологии 4.0 в АПК позволяют:</a:t>
            </a:r>
            <a:endParaRPr lang="ru-RU" sz="2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1211</TotalTime>
  <Words>1452</Words>
  <Application>Microsoft Office PowerPoint</Application>
  <PresentationFormat>Экран (4:3)</PresentationFormat>
  <Paragraphs>266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Тема Office</vt:lpstr>
      <vt:lpstr>1_Office Theme</vt:lpstr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Доиндустриальное сельское хозяйство Современное сельское хозяйство</vt:lpstr>
      <vt:lpstr>Презентация PowerPoint</vt:lpstr>
      <vt:lpstr>Доля организаций, использующих  технологию/ПО в 2020 г.,%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Возможности для международной кооперации (приоритетно ЕЭАС)</vt:lpstr>
      <vt:lpstr>Возможный экономический эффект  от цифровизации 4.0 АПК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RePack by Diakov</cp:lastModifiedBy>
  <cp:revision>80</cp:revision>
  <cp:lastPrinted>2018-10-10T06:21:49Z</cp:lastPrinted>
  <dcterms:created xsi:type="dcterms:W3CDTF">2018-10-04T07:18:37Z</dcterms:created>
  <dcterms:modified xsi:type="dcterms:W3CDTF">2024-10-22T17:16:43Z</dcterms:modified>
</cp:coreProperties>
</file>