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5" r:id="rId1"/>
  </p:sldMasterIdLst>
  <p:notesMasterIdLst>
    <p:notesMasterId r:id="rId28"/>
  </p:notesMasterIdLst>
  <p:sldIdLst>
    <p:sldId id="258" r:id="rId2"/>
    <p:sldId id="367" r:id="rId3"/>
    <p:sldId id="394" r:id="rId4"/>
    <p:sldId id="384" r:id="rId5"/>
    <p:sldId id="408" r:id="rId6"/>
    <p:sldId id="368" r:id="rId7"/>
    <p:sldId id="407" r:id="rId8"/>
    <p:sldId id="395" r:id="rId9"/>
    <p:sldId id="412" r:id="rId10"/>
    <p:sldId id="411" r:id="rId11"/>
    <p:sldId id="396" r:id="rId12"/>
    <p:sldId id="374" r:id="rId13"/>
    <p:sldId id="320" r:id="rId14"/>
    <p:sldId id="390" r:id="rId15"/>
    <p:sldId id="380" r:id="rId16"/>
    <p:sldId id="383" r:id="rId17"/>
    <p:sldId id="392" r:id="rId18"/>
    <p:sldId id="401" r:id="rId19"/>
    <p:sldId id="405" r:id="rId20"/>
    <p:sldId id="402" r:id="rId21"/>
    <p:sldId id="403" r:id="rId22"/>
    <p:sldId id="413" r:id="rId23"/>
    <p:sldId id="414" r:id="rId24"/>
    <p:sldId id="415" r:id="rId25"/>
    <p:sldId id="406" r:id="rId26"/>
    <p:sldId id="40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D858E2C-895C-4326-9F7F-0DFA47DE1D74}">
          <p14:sldIdLst>
            <p14:sldId id="258"/>
            <p14:sldId id="367"/>
            <p14:sldId id="394"/>
            <p14:sldId id="384"/>
            <p14:sldId id="408"/>
            <p14:sldId id="368"/>
            <p14:sldId id="407"/>
            <p14:sldId id="395"/>
            <p14:sldId id="412"/>
            <p14:sldId id="411"/>
            <p14:sldId id="396"/>
            <p14:sldId id="374"/>
            <p14:sldId id="320"/>
            <p14:sldId id="390"/>
            <p14:sldId id="380"/>
            <p14:sldId id="383"/>
            <p14:sldId id="392"/>
            <p14:sldId id="401"/>
            <p14:sldId id="405"/>
            <p14:sldId id="402"/>
            <p14:sldId id="403"/>
            <p14:sldId id="413"/>
            <p14:sldId id="414"/>
            <p14:sldId id="415"/>
            <p14:sldId id="406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16">
          <p15:clr>
            <a:srgbClr val="A4A3A4"/>
          </p15:clr>
        </p15:guide>
        <p15:guide id="2" pos="3200">
          <p15:clr>
            <a:srgbClr val="A4A3A4"/>
          </p15:clr>
        </p15:guide>
        <p15:guide id="3" orient="horz" pos="1542">
          <p15:clr>
            <a:srgbClr val="A4A3A4"/>
          </p15:clr>
        </p15:guide>
        <p15:guide id="4" orient="horz" pos="1821">
          <p15:clr>
            <a:srgbClr val="A4A3A4"/>
          </p15:clr>
        </p15:guide>
        <p15:guide id="5" orient="horz" pos="2134">
          <p15:clr>
            <a:srgbClr val="A4A3A4"/>
          </p15:clr>
        </p15:guide>
        <p15:guide id="6" pos="3209">
          <p15:clr>
            <a:srgbClr val="A4A3A4"/>
          </p15:clr>
        </p15:guide>
        <p15:guide id="7" orient="horz" pos="2404">
          <p15:clr>
            <a:srgbClr val="A4A3A4"/>
          </p15:clr>
        </p15:guide>
        <p15:guide id="8" orient="horz" pos="4284">
          <p15:clr>
            <a:srgbClr val="A4A3A4"/>
          </p15:clr>
        </p15:guide>
        <p15:guide id="9" orient="horz" pos="520">
          <p15:clr>
            <a:srgbClr val="A4A3A4"/>
          </p15:clr>
        </p15:guide>
        <p15:guide id="10" orient="horz" pos="2413">
          <p15:clr>
            <a:srgbClr val="A4A3A4"/>
          </p15:clr>
        </p15:guide>
        <p15:guide id="11" pos="2884">
          <p15:clr>
            <a:srgbClr val="A4A3A4"/>
          </p15:clr>
        </p15:guide>
        <p15:guide id="12" pos="286">
          <p15:clr>
            <a:srgbClr val="A4A3A4"/>
          </p15:clr>
        </p15:guide>
        <p15:guide id="13" orient="horz" pos="274">
          <p15:clr>
            <a:srgbClr val="A4A3A4"/>
          </p15:clr>
        </p15:guide>
        <p15:guide id="14" pos="28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9A688"/>
    <a:srgbClr val="009900"/>
    <a:srgbClr val="86BED9"/>
    <a:srgbClr val="FF3300"/>
    <a:srgbClr val="FFC800"/>
    <a:srgbClr val="A6BD75"/>
    <a:srgbClr val="FFC83C"/>
    <a:srgbClr val="FCE28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5063" autoAdjust="0"/>
  </p:normalViewPr>
  <p:slideViewPr>
    <p:cSldViewPr snapToGrid="0">
      <p:cViewPr varScale="1">
        <p:scale>
          <a:sx n="66" d="100"/>
          <a:sy n="66" d="100"/>
        </p:scale>
        <p:origin x="1032" y="36"/>
      </p:cViewPr>
      <p:guideLst>
        <p:guide orient="horz" pos="2716"/>
        <p:guide pos="3200"/>
        <p:guide orient="horz" pos="1542"/>
        <p:guide orient="horz" pos="1821"/>
        <p:guide orient="horz" pos="2134"/>
        <p:guide pos="3209"/>
        <p:guide orient="horz" pos="2404"/>
        <p:guide orient="horz" pos="4284"/>
        <p:guide orient="horz" pos="520"/>
        <p:guide orient="horz" pos="2413"/>
        <p:guide pos="2884"/>
        <p:guide pos="286"/>
        <p:guide orient="horz" pos="274"/>
        <p:guide pos="289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YandexDisk\&#1056;&#1072;&#1073;&#1086;&#1090;&#1072;\!%20&#1062;&#1044;&#1056;\!%20&#1056;&#1072;&#1073;&#1086;&#1095;&#1072;&#1103;%202023\&#1057;&#1080;&#1085;&#1093;&#1088;&#1086;&#1085;&#1080;&#1079;&#1072;&#1094;&#1080;&#1080;%20&#1089;%20&#1062;&#1044;%2021.09.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2207855266679"/>
          <c:y val="3.3950617283950615E-2"/>
          <c:w val="0.7192942407431363"/>
          <c:h val="0.54725818994847863"/>
        </c:manualLayout>
      </c:layout>
      <c:lineChart>
        <c:grouping val="standard"/>
        <c:varyColors val="0"/>
        <c:ser>
          <c:idx val="0"/>
          <c:order val="0"/>
          <c:tx>
            <c:strRef>
              <c:f>Безенчук!$A$179</c:f>
              <c:strCache>
                <c:ptCount val="1"/>
                <c:pt idx="0">
                  <c:v>Альтернатива
(Чистый пар)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(Безенчук!$E$179,Безенчук!$H$179,Безенчук!$K$179,Безенчук!$N$179,Безенчук!$Q$179,Безенчук!$T$179,Безенчук!$W$179,Безенчук!$Z$179,Безенчук!$AC$179)</c:f>
              <c:numCache>
                <c:formatCode>General</c:formatCode>
                <c:ptCount val="9"/>
                <c:pt idx="0">
                  <c:v>25</c:v>
                </c:pt>
                <c:pt idx="1">
                  <c:v>23</c:v>
                </c:pt>
                <c:pt idx="2">
                  <c:v>20</c:v>
                </c:pt>
                <c:pt idx="3">
                  <c:v>14</c:v>
                </c:pt>
                <c:pt idx="4">
                  <c:v>0</c:v>
                </c:pt>
                <c:pt idx="5">
                  <c:v>0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4B0-D44A-A0E1-8B31ED3AE1DA}"/>
            </c:ext>
          </c:extLst>
        </c:ser>
        <c:ser>
          <c:idx val="1"/>
          <c:order val="1"/>
          <c:tx>
            <c:strRef>
              <c:f>Безенчук!$A$180</c:f>
              <c:strCache>
                <c:ptCount val="1"/>
                <c:pt idx="0">
                  <c:v>Альтернатива
(Ячмень Беркут)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(Безенчук!$E$180,Безенчук!$H$180,Безенчук!$K$180,Безенчук!$N$180,Безенчук!$Q$180,Безенчук!$T$180,Безенчук!$W$180,Безенчук!$Z$180,Безенчук!$AC$180)</c:f>
              <c:numCache>
                <c:formatCode>General</c:formatCode>
                <c:ptCount val="9"/>
                <c:pt idx="0">
                  <c:v>25</c:v>
                </c:pt>
                <c:pt idx="1">
                  <c:v>19</c:v>
                </c:pt>
                <c:pt idx="2">
                  <c:v>17</c:v>
                </c:pt>
                <c:pt idx="3">
                  <c:v>12</c:v>
                </c:pt>
                <c:pt idx="4">
                  <c:v>-1</c:v>
                </c:pt>
                <c:pt idx="5">
                  <c:v>0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4B0-D44A-A0E1-8B31ED3AE1DA}"/>
            </c:ext>
          </c:extLst>
        </c:ser>
        <c:ser>
          <c:idx val="2"/>
          <c:order val="2"/>
          <c:tx>
            <c:strRef>
              <c:f>Безенчук!$A$181</c:f>
              <c:strCache>
                <c:ptCount val="1"/>
                <c:pt idx="0">
                  <c:v>Альтернатива
(Горох Волжанин)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(Безенчук!$E$181,Безенчук!$N$181,Безенчук!$Q$181,Безенчук!$T$181,Безенчук!$W$181,Безенчук!$Z$181,Безенчук!$AC$181)</c:f>
              <c:numCache>
                <c:formatCode>General</c:formatCode>
                <c:ptCount val="7"/>
                <c:pt idx="0">
                  <c:v>25</c:v>
                </c:pt>
                <c:pt idx="1">
                  <c:v>12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4B0-D44A-A0E1-8B31ED3AE1DA}"/>
            </c:ext>
          </c:extLst>
        </c:ser>
        <c:ser>
          <c:idx val="3"/>
          <c:order val="3"/>
          <c:tx>
            <c:strRef>
              <c:f>Безенчук!$A$182</c:f>
              <c:strCache>
                <c:ptCount val="1"/>
                <c:pt idx="0">
                  <c:v>Базис
(Чистый пар)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(Безенчук!$E$182,Безенчук!$H$182,Безенчук!$K$182,Безенчук!$N$182,Безенчук!$Q$182,Безенчук!$T$182,Безенчук!$W$182,Безенчук!$Z$182,Безенчук!$AC$182)</c:f>
              <c:numCache>
                <c:formatCode>General</c:formatCode>
                <c:ptCount val="9"/>
                <c:pt idx="0">
                  <c:v>24</c:v>
                </c:pt>
                <c:pt idx="1">
                  <c:v>22</c:v>
                </c:pt>
                <c:pt idx="2">
                  <c:v>20</c:v>
                </c:pt>
                <c:pt idx="3">
                  <c:v>13</c:v>
                </c:pt>
                <c:pt idx="4">
                  <c:v>1</c:v>
                </c:pt>
                <c:pt idx="5">
                  <c:v>3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C4B0-D44A-A0E1-8B31ED3AE1DA}"/>
            </c:ext>
          </c:extLst>
        </c:ser>
        <c:ser>
          <c:idx val="4"/>
          <c:order val="4"/>
          <c:tx>
            <c:strRef>
              <c:f>Безенчук!$A$183</c:f>
              <c:strCache>
                <c:ptCount val="1"/>
                <c:pt idx="0">
                  <c:v>Базис
(Ячмень Беркут)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(Безенчук!$E$183,Безенчук!$N$183,Безенчук!$Q$183,Безенчук!$T$183,Безенчук!$W$183,Безенчук!$Z$183,Безенчук!$AC$183)</c:f>
              <c:numCache>
                <c:formatCode>General</c:formatCode>
                <c:ptCount val="7"/>
                <c:pt idx="0">
                  <c:v>24</c:v>
                </c:pt>
                <c:pt idx="1">
                  <c:v>10</c:v>
                </c:pt>
                <c:pt idx="2">
                  <c:v>0</c:v>
                </c:pt>
                <c:pt idx="3">
                  <c:v>2</c:v>
                </c:pt>
                <c:pt idx="4">
                  <c:v>-4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C4B0-D44A-A0E1-8B31ED3AE1DA}"/>
            </c:ext>
          </c:extLst>
        </c:ser>
        <c:ser>
          <c:idx val="5"/>
          <c:order val="5"/>
          <c:tx>
            <c:strRef>
              <c:f>Безенчук!$A$184</c:f>
              <c:strCache>
                <c:ptCount val="1"/>
                <c:pt idx="0">
                  <c:v>Базис
(Горох Волжанин)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(Безенчук!$E$184,Безенчук!$N$184,Безенчук!$Q$184,Безенчук!$T$184,Безенчук!$W$184,Безенчук!$Z$184,Безенчук!$AC$184)</c:f>
              <c:numCache>
                <c:formatCode>General</c:formatCode>
                <c:ptCount val="7"/>
                <c:pt idx="0">
                  <c:v>24</c:v>
                </c:pt>
                <c:pt idx="1">
                  <c:v>10</c:v>
                </c:pt>
                <c:pt idx="2">
                  <c:v>1</c:v>
                </c:pt>
                <c:pt idx="3">
                  <c:v>3</c:v>
                </c:pt>
                <c:pt idx="4">
                  <c:v>-4</c:v>
                </c:pt>
                <c:pt idx="5">
                  <c:v>5</c:v>
                </c:pt>
                <c:pt idx="6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C4B0-D44A-A0E1-8B31ED3AE1DA}"/>
            </c:ext>
          </c:extLst>
        </c:ser>
        <c:ser>
          <c:idx val="6"/>
          <c:order val="6"/>
          <c:tx>
            <c:strRef>
              <c:f>Безенчук!$A$185</c:f>
              <c:strCache>
                <c:ptCount val="1"/>
                <c:pt idx="0">
                  <c:v>Вертикаль
(Чистый пар)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(Безенчук!$E$185,Безенчук!$H$185,Безенчук!$K$185,Безенчук!$N$185,Безенчук!$Q$185,Безенчук!$T$185,Безенчук!$W$185,Безенчук!$Z$185,Безенчук!$AC$185)</c:f>
              <c:numCache>
                <c:formatCode>General</c:formatCode>
                <c:ptCount val="9"/>
                <c:pt idx="0">
                  <c:v>23</c:v>
                </c:pt>
                <c:pt idx="1">
                  <c:v>21</c:v>
                </c:pt>
                <c:pt idx="2">
                  <c:v>19</c:v>
                </c:pt>
                <c:pt idx="3">
                  <c:v>14</c:v>
                </c:pt>
                <c:pt idx="4">
                  <c:v>1</c:v>
                </c:pt>
                <c:pt idx="5">
                  <c:v>3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4B0-D44A-A0E1-8B31ED3AE1DA}"/>
            </c:ext>
          </c:extLst>
        </c:ser>
        <c:ser>
          <c:idx val="7"/>
          <c:order val="7"/>
          <c:tx>
            <c:strRef>
              <c:f>Безенчук!$A$186</c:f>
              <c:strCache>
                <c:ptCount val="1"/>
                <c:pt idx="0">
                  <c:v>Вертикаль
(Ячмень Беркут)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(Безенчук!$E$186,Безенчук!$H$186,Безенчук!$K$186,Безенчук!$N$186,Безенчук!$Q$186,Безенчук!$T$186,Безенчук!$W$186,Безенчук!$Z$186,Безенчук!$AC$186)</c:f>
              <c:numCache>
                <c:formatCode>General</c:formatCode>
                <c:ptCount val="9"/>
                <c:pt idx="0">
                  <c:v>23</c:v>
                </c:pt>
                <c:pt idx="1">
                  <c:v>18</c:v>
                </c:pt>
                <c:pt idx="2">
                  <c:v>17</c:v>
                </c:pt>
                <c:pt idx="3">
                  <c:v>10</c:v>
                </c:pt>
                <c:pt idx="4">
                  <c:v>-3</c:v>
                </c:pt>
                <c:pt idx="5">
                  <c:v>2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C4B0-D44A-A0E1-8B31ED3AE1DA}"/>
            </c:ext>
          </c:extLst>
        </c:ser>
        <c:ser>
          <c:idx val="8"/>
          <c:order val="8"/>
          <c:tx>
            <c:strRef>
              <c:f>Безенчук!$A$187</c:f>
              <c:strCache>
                <c:ptCount val="1"/>
                <c:pt idx="0">
                  <c:v>Вертикаль
(Горох Волжанин)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(Безенчук!$E$187,Безенчук!$H$187,Безенчук!$K$187,Безенчук!$N$187,Безенчук!$Q$187,Безенчук!$T$187,Безенчук!$W$187,Безенчук!$Z$187,Безенчук!$AC$187)</c:f>
              <c:numCache>
                <c:formatCode>General</c:formatCode>
                <c:ptCount val="9"/>
                <c:pt idx="0">
                  <c:v>18</c:v>
                </c:pt>
                <c:pt idx="1">
                  <c:v>18</c:v>
                </c:pt>
                <c:pt idx="2">
                  <c:v>17</c:v>
                </c:pt>
                <c:pt idx="3">
                  <c:v>10</c:v>
                </c:pt>
                <c:pt idx="4">
                  <c:v>-1</c:v>
                </c:pt>
                <c:pt idx="5">
                  <c:v>3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C4B0-D44A-A0E1-8B31ED3AE1DA}"/>
            </c:ext>
          </c:extLst>
        </c:ser>
        <c:ser>
          <c:idx val="9"/>
          <c:order val="9"/>
          <c:tx>
            <c:strRef>
              <c:f>Безенчук!$A$188</c:f>
              <c:strCache>
                <c:ptCount val="1"/>
                <c:pt idx="0">
                  <c:v>Вьюга
(Чистый пар)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(Безенчук!$E$188,Безенчук!$H$188,Безенчук!$K$188,Безенчук!$N$188,Безенчук!$Q$188,Безенчук!$T$188,Безенчук!$W$188,Безенчук!$Z$188,Безенчук!$AC$188)</c:f>
              <c:numCache>
                <c:formatCode>General</c:formatCode>
                <c:ptCount val="9"/>
                <c:pt idx="0">
                  <c:v>23</c:v>
                </c:pt>
                <c:pt idx="1">
                  <c:v>21</c:v>
                </c:pt>
                <c:pt idx="2">
                  <c:v>19</c:v>
                </c:pt>
                <c:pt idx="3">
                  <c:v>14</c:v>
                </c:pt>
                <c:pt idx="4">
                  <c:v>1</c:v>
                </c:pt>
                <c:pt idx="5">
                  <c:v>4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C4B0-D44A-A0E1-8B31ED3AE1DA}"/>
            </c:ext>
          </c:extLst>
        </c:ser>
        <c:ser>
          <c:idx val="10"/>
          <c:order val="10"/>
          <c:tx>
            <c:strRef>
              <c:f>Безенчук!$A$189</c:f>
              <c:strCache>
                <c:ptCount val="1"/>
                <c:pt idx="0">
                  <c:v>Вьюга
(Ячмень Беркут)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(Безенчук!$E$189,Безенчук!$H$189,Безенчук!$K$189,Безенчук!$N$189,Безенчук!$Q$189,Безенчук!$T$189,Безенчук!$W$189,Безенчук!$Z$189,Безенчук!$AC$189)</c:f>
              <c:numCache>
                <c:formatCode>General</c:formatCode>
                <c:ptCount val="9"/>
                <c:pt idx="0">
                  <c:v>23</c:v>
                </c:pt>
                <c:pt idx="1">
                  <c:v>18</c:v>
                </c:pt>
                <c:pt idx="2">
                  <c:v>17</c:v>
                </c:pt>
                <c:pt idx="3">
                  <c:v>10</c:v>
                </c:pt>
                <c:pt idx="4">
                  <c:v>-1</c:v>
                </c:pt>
                <c:pt idx="5">
                  <c:v>3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C4B0-D44A-A0E1-8B31ED3AE1DA}"/>
            </c:ext>
          </c:extLst>
        </c:ser>
        <c:ser>
          <c:idx val="11"/>
          <c:order val="11"/>
          <c:tx>
            <c:strRef>
              <c:f>Безенчук!$A$190</c:f>
              <c:strCache>
                <c:ptCount val="1"/>
                <c:pt idx="0">
                  <c:v>Вьюга
(Горох Волжанин)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(Безенчук!$E$190,Безенчук!$H$190,Безенчук!$K$190,Безенчук!$N$190,Безенчук!$Q$190,Безенчук!$T$190,Безенчук!$W$190,Безенчук!$Z$190,Безенчук!$AC$190)</c:f>
              <c:numCache>
                <c:formatCode>General</c:formatCode>
                <c:ptCount val="9"/>
                <c:pt idx="0">
                  <c:v>18</c:v>
                </c:pt>
                <c:pt idx="1">
                  <c:v>9</c:v>
                </c:pt>
                <c:pt idx="2">
                  <c:v>8</c:v>
                </c:pt>
                <c:pt idx="3">
                  <c:v>11</c:v>
                </c:pt>
                <c:pt idx="4">
                  <c:v>1</c:v>
                </c:pt>
                <c:pt idx="5">
                  <c:v>3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C4B0-D44A-A0E1-8B31ED3AE1DA}"/>
            </c:ext>
          </c:extLst>
        </c:ser>
        <c:ser>
          <c:idx val="12"/>
          <c:order val="12"/>
          <c:tx>
            <c:strRef>
              <c:f>Безенчук!$A$191</c:f>
              <c:strCache>
                <c:ptCount val="1"/>
                <c:pt idx="0">
                  <c:v>Интеграция
(Чистый пар)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(Безенчук!$E$191,Безенчук!$H$191,Безенчук!$K$191,Безенчук!$N$191,Безенчук!$Q$191,Безенчук!$T$191,Безенчук!$W$191,Безенчук!$Z$191,Безенчук!$AC$191)</c:f>
              <c:numCache>
                <c:formatCode>General</c:formatCode>
                <c:ptCount val="9"/>
                <c:pt idx="0">
                  <c:v>23</c:v>
                </c:pt>
                <c:pt idx="1">
                  <c:v>21</c:v>
                </c:pt>
                <c:pt idx="2">
                  <c:v>19</c:v>
                </c:pt>
                <c:pt idx="3">
                  <c:v>12</c:v>
                </c:pt>
                <c:pt idx="4">
                  <c:v>2</c:v>
                </c:pt>
                <c:pt idx="5">
                  <c:v>4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C-C4B0-D44A-A0E1-8B31ED3AE1DA}"/>
            </c:ext>
          </c:extLst>
        </c:ser>
        <c:ser>
          <c:idx val="13"/>
          <c:order val="13"/>
          <c:tx>
            <c:strRef>
              <c:f>Безенчук!$A$192</c:f>
              <c:strCache>
                <c:ptCount val="1"/>
                <c:pt idx="0">
                  <c:v>Интеграция
(Ячмень Беркут)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(Безенчук!$E$192,Безенчук!$H$192,Безенчук!$K$192,Безенчук!$N$192,Безенчук!$Q$192,Безенчук!$T$192,Безенчук!$W$192,Безенчук!$Z$192,Безенчук!$AC$192)</c:f>
              <c:numCache>
                <c:formatCode>General</c:formatCode>
                <c:ptCount val="9"/>
                <c:pt idx="0">
                  <c:v>23</c:v>
                </c:pt>
                <c:pt idx="1">
                  <c:v>18</c:v>
                </c:pt>
                <c:pt idx="2">
                  <c:v>17</c:v>
                </c:pt>
                <c:pt idx="3">
                  <c:v>9</c:v>
                </c:pt>
                <c:pt idx="4">
                  <c:v>0</c:v>
                </c:pt>
                <c:pt idx="5">
                  <c:v>3</c:v>
                </c:pt>
                <c:pt idx="6">
                  <c:v>-4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C4B0-D44A-A0E1-8B31ED3AE1DA}"/>
            </c:ext>
          </c:extLst>
        </c:ser>
        <c:ser>
          <c:idx val="14"/>
          <c:order val="14"/>
          <c:tx>
            <c:strRef>
              <c:f>Безенчук!$A$193</c:f>
              <c:strCache>
                <c:ptCount val="1"/>
                <c:pt idx="0">
                  <c:v>Интеграция
(Горох Волжанин)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(Безенчук!$E$193,Безенчук!$H$193,Безенчук!$K$193,Безенчук!$N$193,Безенчук!$Q$193,Безенчук!$T$193,Безенчук!$W$193,Безенчук!$Z$193,Безенчук!$AC$193)</c:f>
              <c:numCache>
                <c:formatCode>General</c:formatCode>
                <c:ptCount val="9"/>
                <c:pt idx="0">
                  <c:v>18</c:v>
                </c:pt>
                <c:pt idx="1">
                  <c:v>9</c:v>
                </c:pt>
                <c:pt idx="2">
                  <c:v>8</c:v>
                </c:pt>
                <c:pt idx="3">
                  <c:v>9</c:v>
                </c:pt>
                <c:pt idx="4">
                  <c:v>2</c:v>
                </c:pt>
                <c:pt idx="5">
                  <c:v>3</c:v>
                </c:pt>
                <c:pt idx="6">
                  <c:v>-4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C4B0-D44A-A0E1-8B31ED3AE1DA}"/>
            </c:ext>
          </c:extLst>
        </c:ser>
        <c:ser>
          <c:idx val="15"/>
          <c:order val="15"/>
          <c:tx>
            <c:strRef>
              <c:f>Безенчук!$A$194</c:f>
              <c:strCache>
                <c:ptCount val="1"/>
                <c:pt idx="0">
                  <c:v>Безенчукская 210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Исходные ЦД</c:v>
              </c:pt>
              <c:pt idx="1">
                <c:v>Синх. Развитие листьев</c:v>
              </c:pt>
              <c:pt idx="2">
                <c:v>Синх. Кущение</c:v>
              </c:pt>
              <c:pt idx="3">
                <c:v>Синх. Трубкование</c:v>
              </c:pt>
              <c:pt idx="4">
                <c:v>Синх. Колошение</c:v>
              </c:pt>
              <c:pt idx="5">
                <c:v>Синх. Цветение</c:v>
              </c:pt>
              <c:pt idx="6">
                <c:v>Синх. Молочная спелость</c:v>
              </c:pt>
              <c:pt idx="7">
                <c:v>Синх. Восковая спелость</c:v>
              </c:pt>
              <c:pt idx="8">
                <c:v>Синх. Полная спелость</c:v>
              </c:pt>
            </c:strLit>
          </c:cat>
          <c:val>
            <c:numRef>
              <c:f>(Безенчук!$E$194,Безенчук!$K$194,Безенчук!$N$194,Безенчук!$Q$194,Безенчук!$T$194,Безенчук!$W$194,Безенчук!$Z$194,Безенчук!$AC$194)</c:f>
              <c:numCache>
                <c:formatCode>General</c:formatCode>
                <c:ptCount val="8"/>
                <c:pt idx="0">
                  <c:v>-1</c:v>
                </c:pt>
                <c:pt idx="1">
                  <c:v>-5</c:v>
                </c:pt>
                <c:pt idx="2">
                  <c:v>-1</c:v>
                </c:pt>
                <c:pt idx="3">
                  <c:v>-7</c:v>
                </c:pt>
                <c:pt idx="4">
                  <c:v>-4</c:v>
                </c:pt>
                <c:pt idx="5">
                  <c:v>-16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C4B0-D44A-A0E1-8B31ED3AE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0515144"/>
        <c:axId val="303460336"/>
      </c:lineChart>
      <c:catAx>
        <c:axId val="25051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460336"/>
        <c:crosses val="autoZero"/>
        <c:auto val="1"/>
        <c:lblAlgn val="ctr"/>
        <c:lblOffset val="100"/>
        <c:noMultiLvlLbl val="0"/>
      </c:catAx>
      <c:valAx>
        <c:axId val="30346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Дней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051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970275708809359E-2"/>
          <c:y val="6.2763682317488086E-3"/>
          <c:w val="0.19999438574710676"/>
          <c:h val="0.69125449596578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12631943617447"/>
          <c:y val="4.2645251037665498E-2"/>
          <c:w val="0.8416254371055224"/>
          <c:h val="0.66531170564825204"/>
        </c:manualLayout>
      </c:layout>
      <c:lineChart>
        <c:grouping val="standard"/>
        <c:varyColors val="0"/>
        <c:ser>
          <c:idx val="1"/>
          <c:order val="0"/>
          <c:tx>
            <c:v>Ошибка агронома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'Базис (Г)'!$AL$75:$AL$84</c:f>
              <c:strCache>
                <c:ptCount val="10"/>
                <c:pt idx="0">
                  <c:v>Прорастание семян</c:v>
                </c:pt>
                <c:pt idx="1">
                  <c:v>Развитие листьев</c:v>
                </c:pt>
                <c:pt idx="2">
                  <c:v>Кущение осеннее</c:v>
                </c:pt>
                <c:pt idx="3">
                  <c:v>Кущение весеннее</c:v>
                </c:pt>
                <c:pt idx="4">
                  <c:v>Трубкование</c:v>
                </c:pt>
                <c:pt idx="5">
                  <c:v>Колошение</c:v>
                </c:pt>
                <c:pt idx="6">
                  <c:v>Цветение</c:v>
                </c:pt>
                <c:pt idx="7">
                  <c:v>Молочная спелость</c:v>
                </c:pt>
                <c:pt idx="8">
                  <c:v>Восковая спелость</c:v>
                </c:pt>
                <c:pt idx="9">
                  <c:v>Полная спелость</c:v>
                </c:pt>
              </c:strCache>
            </c:strRef>
          </c:cat>
          <c:val>
            <c:numRef>
              <c:f>'Базис (Г)'!$AN$75:$AN$84</c:f>
              <c:numCache>
                <c:formatCode>0.00%</c:formatCode>
                <c:ptCount val="10"/>
                <c:pt idx="0">
                  <c:v>1.2522522522522523</c:v>
                </c:pt>
                <c:pt idx="1">
                  <c:v>1.0270270270270272</c:v>
                </c:pt>
                <c:pt idx="2">
                  <c:v>1.0270270270270272</c:v>
                </c:pt>
                <c:pt idx="3">
                  <c:v>1.0270270270270272</c:v>
                </c:pt>
                <c:pt idx="4">
                  <c:v>0.80180180180180183</c:v>
                </c:pt>
                <c:pt idx="5">
                  <c:v>0.66666666666666674</c:v>
                </c:pt>
                <c:pt idx="6">
                  <c:v>0.48648648648648651</c:v>
                </c:pt>
                <c:pt idx="7">
                  <c:v>0.35135135135135137</c:v>
                </c:pt>
                <c:pt idx="8">
                  <c:v>0.35135135135135137</c:v>
                </c:pt>
                <c:pt idx="9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DA6-5D45-88F8-0C01430E1F5E}"/>
            </c:ext>
          </c:extLst>
        </c:ser>
        <c:ser>
          <c:idx val="3"/>
          <c:order val="1"/>
          <c:tx>
            <c:v>Ошибка ЦДР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'Базис (Г)'!$AL$75:$AL$84</c:f>
              <c:strCache>
                <c:ptCount val="10"/>
                <c:pt idx="0">
                  <c:v>Прорастание семян</c:v>
                </c:pt>
                <c:pt idx="1">
                  <c:v>Развитие листьев</c:v>
                </c:pt>
                <c:pt idx="2">
                  <c:v>Кущение осеннее</c:v>
                </c:pt>
                <c:pt idx="3">
                  <c:v>Кущение весеннее</c:v>
                </c:pt>
                <c:pt idx="4">
                  <c:v>Трубкование</c:v>
                </c:pt>
                <c:pt idx="5">
                  <c:v>Колошение</c:v>
                </c:pt>
                <c:pt idx="6">
                  <c:v>Цветение</c:v>
                </c:pt>
                <c:pt idx="7">
                  <c:v>Молочная спелость</c:v>
                </c:pt>
                <c:pt idx="8">
                  <c:v>Восковая спелость</c:v>
                </c:pt>
                <c:pt idx="9">
                  <c:v>Полная спелость</c:v>
                </c:pt>
              </c:strCache>
            </c:strRef>
          </c:cat>
          <c:val>
            <c:numRef>
              <c:f>'Базис (Г)'!$AP$75:$AP$84</c:f>
              <c:numCache>
                <c:formatCode>0.00%</c:formatCode>
                <c:ptCount val="10"/>
                <c:pt idx="0">
                  <c:v>-0.1846846846846846</c:v>
                </c:pt>
                <c:pt idx="1">
                  <c:v>0.26306306306306304</c:v>
                </c:pt>
                <c:pt idx="2">
                  <c:v>0.49954954954954955</c:v>
                </c:pt>
                <c:pt idx="3">
                  <c:v>0.49954954954954955</c:v>
                </c:pt>
                <c:pt idx="4">
                  <c:v>-9.4594594594594503E-2</c:v>
                </c:pt>
                <c:pt idx="5">
                  <c:v>2.5675675675675691E-2</c:v>
                </c:pt>
                <c:pt idx="6">
                  <c:v>-5.0450450450450497E-2</c:v>
                </c:pt>
                <c:pt idx="7">
                  <c:v>-5.0450450450450497E-2</c:v>
                </c:pt>
                <c:pt idx="8">
                  <c:v>-5.0450450450450497E-2</c:v>
                </c:pt>
                <c:pt idx="9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DA6-5D45-88F8-0C01430E1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2031560"/>
        <c:axId val="303655176"/>
      </c:lineChart>
      <c:catAx>
        <c:axId val="30203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655176"/>
        <c:crosses val="autoZero"/>
        <c:auto val="1"/>
        <c:lblAlgn val="ctr"/>
        <c:lblOffset val="100"/>
        <c:noMultiLvlLbl val="0"/>
      </c:catAx>
      <c:valAx>
        <c:axId val="30365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2031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58848555000357"/>
          <c:y val="4.2182696709285004E-2"/>
          <c:w val="0.56853022740375259"/>
          <c:h val="6.70842708344422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E8F05-6EF9-4AB4-A0B1-D6757B009ADB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6FC83-0AB8-4702-A518-3CB0A63839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44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6FC83-0AB8-4702-A518-3CB0A63839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352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6FC83-0AB8-4702-A518-3CB0A638395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352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6FC83-0AB8-4702-A518-3CB0A638395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115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6FC83-0AB8-4702-A518-3CB0A638395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35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B02B9-EE57-4CCC-89FF-87950EC3CDE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7197-5FAD-4929-B137-3F87A70CC31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71933" y="674766"/>
            <a:ext cx="9000000" cy="72008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0">
                <a:srgbClr val="FFC000"/>
              </a:gs>
              <a:gs pos="99000">
                <a:srgbClr val="FFC000"/>
              </a:gs>
              <a:gs pos="51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8406" b="73172"/>
          <a:stretch/>
        </p:blipFill>
        <p:spPr bwMode="auto">
          <a:xfrm>
            <a:off x="51591" y="44196"/>
            <a:ext cx="546294" cy="59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31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B02B9-EE57-4CCC-89FF-87950EC3CDE1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7197-5FAD-4929-B137-3F87A70CC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76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201353" y="5980364"/>
            <a:ext cx="598956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/>
              <a:t>Тамбов, 23 октября 2023 года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3720" y="2716730"/>
            <a:ext cx="6299534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/>
              <a:t>Цифровой двойник растений </a:t>
            </a:r>
          </a:p>
          <a:p>
            <a:pPr algn="l"/>
            <a:r>
              <a:rPr lang="ru-RU" sz="3600" b="1" dirty="0"/>
              <a:t>(на примере пшеницы)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3" b="46344"/>
          <a:stretch/>
        </p:blipFill>
        <p:spPr bwMode="auto">
          <a:xfrm>
            <a:off x="0" y="0"/>
            <a:ext cx="2171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5329" y="0"/>
            <a:ext cx="6343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Самарский федеральный научный центр РАН </a:t>
            </a:r>
          </a:p>
          <a:p>
            <a:pPr algn="ctr"/>
            <a:r>
              <a:rPr lang="ru-RU" b="1" dirty="0"/>
              <a:t>Самарский государственный технический университет</a:t>
            </a:r>
          </a:p>
          <a:p>
            <a:pPr algn="ctr"/>
            <a:r>
              <a:rPr lang="ru-RU" dirty="0"/>
              <a:t> </a:t>
            </a:r>
          </a:p>
          <a:p>
            <a:pPr algn="ctr"/>
            <a:r>
              <a:rPr lang="ru-RU" b="1" dirty="0"/>
              <a:t>Группа компаний «Генезис знаний»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692814" y="4455378"/>
            <a:ext cx="3941345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/>
              <a:t>Скобелев Петр Олегович, д.т.н.</a:t>
            </a:r>
          </a:p>
        </p:txBody>
      </p:sp>
    </p:spTree>
    <p:extLst>
      <p:ext uri="{BB962C8B-B14F-4D97-AF65-F5344CB8AC3E}">
        <p14:creationId xmlns:p14="http://schemas.microsoft.com/office/powerpoint/2010/main" val="2993823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1557" y="135373"/>
            <a:ext cx="56651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Метод принятия решений агентом (2/2) </a:t>
            </a:r>
            <a:endParaRPr lang="ru-RU" sz="2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E6A582A-9120-8650-FAD1-384587B4B7AB}"/>
              </a:ext>
            </a:extLst>
          </p:cNvPr>
          <p:cNvSpPr txBox="1"/>
          <p:nvPr/>
        </p:nvSpPr>
        <p:spPr>
          <a:xfrm>
            <a:off x="652114" y="811135"/>
            <a:ext cx="77849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Влияние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-ого фактора на прирост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-ого выходного параметра в рамках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-ой фазы составляет:</a:t>
            </a:r>
          </a:p>
          <a:p>
            <a:endParaRPr lang="ru-RU" dirty="0"/>
          </a:p>
        </p:txBody>
      </p:sp>
      <p:sp>
        <p:nvSpPr>
          <p:cNvPr id="12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10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0">
                <a:extLst>
                  <a:ext uri="{FF2B5EF4-FFF2-40B4-BE49-F238E27FC236}">
                    <a16:creationId xmlns:a16="http://schemas.microsoft.com/office/drawing/2014/main" xmlns="" id="{AD5C0F6B-854B-40FB-8BF8-0F14D37D980D}"/>
                  </a:ext>
                </a:extLst>
              </p:cNvPr>
              <p:cNvSpPr txBox="1"/>
              <p:nvPr/>
            </p:nvSpPr>
            <p:spPr>
              <a:xfrm>
                <a:off x="671317" y="1636649"/>
                <a:ext cx="8178800" cy="2919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type m:val="noBar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0, если 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&lt; 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𝑐𝑟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 или 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𝑐𝑟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</m:num>
                                <m:den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b>
                                      </m:s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𝑐𝑟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)(∆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−∆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𝑐𝑟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𝑐𝑟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𝑐𝑟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,  если 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𝑐𝑟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&lt; 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  <m:e>
                              <m:f>
                                <m:fPr>
                                  <m:type m:val="noBar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b>
                                      </m:s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)(∆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−∆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,  если 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≤ 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</m:num>
                                <m:den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b>
                                      </m:s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)(∆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𝑐𝑟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−∆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𝑐𝑟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𝑜𝑝𝑡</m:t>
                                          </m:r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𝑖𝑗𝑘</m:t>
                                          </m:r>
                                        </m:sup>
                                      </m:sSubSup>
                                    </m:den>
                                  </m:f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,  если 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𝑜𝑝𝑡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≤ </m:t>
                                  </m:r>
                                  <m:sSubSup>
                                    <m:sSub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𝑐𝑟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ZoneText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D5C0F6B-854B-40FB-8BF8-0F14D37D9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17" y="1636649"/>
                <a:ext cx="8178800" cy="291951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7810969-4550-4922-9545-1F3997094439}"/>
                  </a:ext>
                </a:extLst>
              </p:cNvPr>
              <p:cNvSpPr txBox="1"/>
              <p:nvPr/>
            </p:nvSpPr>
            <p:spPr>
              <a:xfrm>
                <a:off x="3438361" y="5315407"/>
                <a:ext cx="1655903" cy="7023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f>
                            <m:f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10969-4550-4922-9545-1F39970944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361" y="5315407"/>
                <a:ext cx="1655903" cy="702372"/>
              </a:xfrm>
              <a:prstGeom prst="rect">
                <a:avLst/>
              </a:prstGeom>
              <a:blipFill>
                <a:blip r:embed="rId4"/>
                <a:stretch>
                  <a:fillRect r="-18015" b="-1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FA13B48-8B81-46C3-8A3A-88BB525F9486}"/>
              </a:ext>
            </a:extLst>
          </p:cNvPr>
          <p:cNvSpPr txBox="1"/>
          <p:nvPr/>
        </p:nvSpPr>
        <p:spPr>
          <a:xfrm>
            <a:off x="1246774" y="4976853"/>
            <a:ext cx="6988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Итоговое значение выходного параметра рассчитывается по формуле:</a:t>
            </a:r>
          </a:p>
        </p:txBody>
      </p:sp>
    </p:spTree>
    <p:extLst>
      <p:ext uri="{BB962C8B-B14F-4D97-AF65-F5344CB8AC3E}">
        <p14:creationId xmlns:p14="http://schemas.microsoft.com/office/powerpoint/2010/main" val="239700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713397" y="112238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Пример перерасчета длительности стадии растения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0715"/>
            <a:ext cx="4282703" cy="302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1867" y="2676926"/>
            <a:ext cx="3682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Пример попадания значений 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текущей температуры воздуха</a:t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в трубку допустимых значений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45" y="3450382"/>
            <a:ext cx="4154266" cy="289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9234" y="731377"/>
            <a:ext cx="81622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Выделено следующее начальное множество </a:t>
            </a:r>
            <a:r>
              <a:rPr lang="ru-RU" sz="1400" i="1" dirty="0" err="1">
                <a:latin typeface="Arial" pitchFamily="34" charset="0"/>
                <a:cs typeface="Arial" pitchFamily="34" charset="0"/>
              </a:rPr>
              <a:t>X</a:t>
            </a:r>
            <a:r>
              <a:rPr lang="ru-RU" sz="1400" i="1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ru-RU" sz="1400" i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основных видов входных параметров внешней среды для возделывания пшеницы: 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температура воздуха, 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гидротермический коэффициент;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базовый состав почвы. </a:t>
            </a:r>
          </a:p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При накоплении определённой суммы среднесуточных температур воздуха, превышающих установленный биологический минимум (суммы активных температур), происходит переход развития растения на следующую стадию.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64494" y="2698810"/>
            <a:ext cx="4336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Пример соответствующего пересчёта срока наступления  очередной стадии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00" y="1029295"/>
            <a:ext cx="4869180" cy="76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11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371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601579" y="100859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Конфликт между агентами потребностей растений </a:t>
            </a:r>
          </a:p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и возможностями среды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4" y="1100139"/>
            <a:ext cx="7513352" cy="388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ятно 1 1"/>
          <p:cNvSpPr/>
          <p:nvPr/>
        </p:nvSpPr>
        <p:spPr>
          <a:xfrm>
            <a:off x="3409426" y="1936093"/>
            <a:ext cx="1168924" cy="165911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5210175" y="852010"/>
            <a:ext cx="3738071" cy="1186339"/>
          </a:xfrm>
          <a:prstGeom prst="wedgeRectCallout">
            <a:avLst>
              <a:gd name="adj1" fmla="val -66564"/>
              <a:gd name="adj2" fmla="val 103385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Конфликт между потребностями и возможностями одной стадии УЦДР, не разрешаемый в рамках этой стадии, затронет другие, а также приведет к </a:t>
            </a:r>
            <a:r>
              <a:rPr lang="ru-RU" sz="1400" dirty="0" err="1">
                <a:solidFill>
                  <a:schemeClr val="tx1"/>
                </a:solidFill>
              </a:rPr>
              <a:t>перебалансировке</a:t>
            </a:r>
            <a:r>
              <a:rPr lang="ru-RU" sz="1400" dirty="0">
                <a:solidFill>
                  <a:schemeClr val="tx1"/>
                </a:solidFill>
              </a:rPr>
              <a:t> ресурсов во всей цепочке оставшихся стадий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52400" y="4965346"/>
                <a:ext cx="8867775" cy="1601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ru-RU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Процесс планирования завершается, когда достигнуто условие «конкурентного равновесия» (консенсуса) стадий, состоящее в том, что для любого агента стадии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больше невозможно найти такое изменение плана, которое привело бы к приросту удовлетворенности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и, как следствие, к увеличению значения функции бонусов и штрафов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, что смогло бы компенсировать суммарные потери остальных агентов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, затронутых этим изменением и нашедших другой вариант реализации плана, </a:t>
                </a:r>
                <a:r>
                  <a:rPr lang="ru-RU" sz="1400" dirty="0" err="1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минимизирующий</a:t>
                </a:r>
                <a:r>
                  <a:rPr lang="ru-RU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их потери и согласующийся с ранее принятыми изменениями:</a:t>
                </a:r>
              </a:p>
              <a:p>
                <a:pPr lvl="0" algn="ctr"/>
                <a:r>
                  <a:rPr lang="ru-RU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∆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ru-RU" sz="1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subSup"/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ru-RU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ru-RU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ru-RU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&lt;0,</m:t>
                        </m:r>
                      </m:e>
                    </m:nary>
                    <m:sSub>
                      <m:sSubPr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  <m:t>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 ∀</m:t>
                        </m:r>
                      </m:e>
                      <m:sub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965346"/>
                <a:ext cx="8867775" cy="1601400"/>
              </a:xfrm>
              <a:prstGeom prst="rect">
                <a:avLst/>
              </a:prstGeom>
              <a:blipFill rotWithShape="1">
                <a:blip r:embed="rId3"/>
                <a:stretch>
                  <a:fillRect l="-137" t="-382" r="-137" b="-305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12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093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457200" y="116632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Фрагмент онтологии растениеводства</a:t>
            </a:r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364905" y="1090261"/>
            <a:ext cx="464741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Базовые классы основных понятий и отношений прикладной онтологии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ЦДР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Сельскохозяйственные культуры и группы их скороспелости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Сорта и репродукции сортов</a:t>
            </a:r>
          </a:p>
          <a:p>
            <a:pPr marL="28575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 err="1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Макростадии</a:t>
            </a: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 роста и развития растений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Климатические условия и погода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Зависимость развития каждой стадии от климатических, почвенных и </a:t>
            </a:r>
            <a:r>
              <a:rPr lang="ru-RU" sz="1400" dirty="0" err="1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агрртехнических</a:t>
            </a: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 условий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Типы и характеристики почвы, а также системы обработки почвы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Строение растений с учетом их биологических особенностей, включая подклассы для описания озимой пшеницы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Болезни растений, сорняки и насекомые-вредители на посевах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Средства защиты растений от болезней, вредителей и сорняков, биопрепараты и биотехнологии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Удобрения и системы их внесения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Агротехнологические процессы возделывания растений (на примере пшеницы)</a:t>
            </a:r>
          </a:p>
          <a:p>
            <a:pPr marL="285750" lvl="0" indent="-285750" fontAlgn="base">
              <a:spcBef>
                <a:spcPct val="0"/>
              </a:spcBef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Технологические требования к урожаю (на примере пшеницы)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/>
          <a:stretch/>
        </p:blipFill>
        <p:spPr bwMode="auto">
          <a:xfrm>
            <a:off x="-1" y="882062"/>
            <a:ext cx="4202981" cy="542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13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476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457200" y="116632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Фрагмент онтологии растениеводства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/>
          <a:stretch/>
        </p:blipFill>
        <p:spPr bwMode="auto">
          <a:xfrm>
            <a:off x="-1" y="882062"/>
            <a:ext cx="4202981" cy="542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193999"/>
            <a:ext cx="50101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52900" y="893802"/>
            <a:ext cx="1663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Класс «Культура»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229566"/>
            <a:ext cx="49911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52900" y="1929369"/>
            <a:ext cx="13268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Класс «Сорт»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493733"/>
            <a:ext cx="49815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52900" y="3193536"/>
            <a:ext cx="2020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Класс «Макростадия»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491200"/>
            <a:ext cx="49434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152900" y="4191003"/>
            <a:ext cx="25322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Класс «Трубка параметров»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898246"/>
            <a:ext cx="4953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152900" y="5598045"/>
            <a:ext cx="1811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Класс «Вредитель»</a:t>
            </a:r>
          </a:p>
        </p:txBody>
      </p:sp>
      <p:sp>
        <p:nvSpPr>
          <p:cNvPr id="14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452246" y="6306532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14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9907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42925" y="116632"/>
            <a:ext cx="847725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Функции и архитектура ЦДР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1949" y="902126"/>
            <a:ext cx="415329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ЦДР загружает базу знаний о сортах растений (пшенице) для принятия решений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ЦДР загружает исходные данные для расчетов о сортах, полях, климате региона, почвах и т.д.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ЦДР ежедневно считывает факт погоды с интернет-сервера погоды 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Кайпос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 или локальной метеостанции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ЦДР производит адаптивный пересчет планов роста и развития растений на каждом посеве 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ЦДР сообщает агроному ближайшие важные даты и ожидаемые значения параметров роста и развития посевов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ЦДР уточняет прогноз урожайности посевов на каждом поле 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ЦДР позволяет  смоделировать влияние факторов внешней среды 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В будущем ЦДР будет выдавать список рекомендуемых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агро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-технических мероприятий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2" y="825500"/>
            <a:ext cx="447818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15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401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457200" y="116632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Примеры экранов ЦДР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/>
          <a:stretch/>
        </p:blipFill>
        <p:spPr bwMode="auto">
          <a:xfrm>
            <a:off x="113481" y="4476750"/>
            <a:ext cx="3664686" cy="18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65" y="2155747"/>
            <a:ext cx="5370331" cy="1836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30" y="876880"/>
            <a:ext cx="5943600" cy="11830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57175" y="931842"/>
            <a:ext cx="1494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Окно «Посевы»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7175" y="2205611"/>
            <a:ext cx="1907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Окно «План стадий»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06850" y="4147220"/>
            <a:ext cx="1936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Окно «Урожайность»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4845251"/>
            <a:ext cx="5086349" cy="14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24702" y="6388298"/>
            <a:ext cx="1642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двух посевов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85974" y="6388298"/>
            <a:ext cx="2420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прогноз для одного посева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16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114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457200" y="116632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Мобильное приложение ЦДР для синхронизации виртуального и реального растения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D51BAF0-C1BD-54C1-2E17-0011652C7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80" y="977899"/>
            <a:ext cx="2002220" cy="5187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8A4B1F-8B76-C537-5372-E918EAD49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977900"/>
            <a:ext cx="1957170" cy="45370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9E3D861-8D2F-A132-7AA5-DA835EE8C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205" y="977900"/>
            <a:ext cx="2152571" cy="54597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F276E3E-4956-C595-0225-1C460285F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456" y="2835254"/>
            <a:ext cx="2235793" cy="3582350"/>
          </a:xfrm>
          <a:prstGeom prst="rect">
            <a:avLst/>
          </a:prstGeom>
        </p:spPr>
      </p:pic>
      <p:sp>
        <p:nvSpPr>
          <p:cNvPr id="7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251874" y="6488668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17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06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29"/>
          <p:cNvSpPr>
            <a:spLocks noChangeArrowheads="1"/>
          </p:cNvSpPr>
          <p:nvPr/>
        </p:nvSpPr>
        <p:spPr bwMode="auto">
          <a:xfrm>
            <a:off x="457200" y="1180048"/>
            <a:ext cx="8484669" cy="529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Сценарии экспериментальной отработки 2022 года:</a:t>
            </a: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1) Создание экземпляра цифрового двойника одновременно с фактическим посевом культуры для построения долгосрочного прогноза</a:t>
            </a: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2) Проверка экземпляра цифрового двойника на двух исторических сезонах, отличавшимся крайне низкой и высокой урожайностью</a:t>
            </a: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3) Моделирование событий отклонений от фактических погодных данных с целью демонстрации чувствительности сорта к изменениям в среде</a:t>
            </a: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4) Сопоставление разных сортов (устойчивы к холоду и/или засухе и т.д.)</a:t>
            </a: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Первый сценарий: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фактические данные о росте пшеницы мягкой озимой сорта «Вьюга» в сезон 2021-2022 на предшественнике горох сорта «Волжанин», на опытном поле Самарского НИИСХ – филиала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СамНЦ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РАН в п. Безенчук Самарской области, находящемся в Среднем Поволжье</a:t>
            </a: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Второй сценарий: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фактические данные о росте пшеницы мягкой озимой сорта «Малахит» в сезон 2010-2011 и сорта «Светоч» в сезон 2016-2017 на предшественнике «чистый пар» в приведённой выше локации</a:t>
            </a: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Третий сценарий: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изменения в погодных данных сезона 2021-2022, в котором ЦДР пшеницы развивался синхронно с настоящим посевом согласно первому сценарию эксперимента:</a:t>
            </a:r>
          </a:p>
          <a:p>
            <a:pPr indent="355600"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1) холодный апрель, в течение которого среднесуточная температура была уменьшена на 5 градусов, с обязательным включением заморозков</a:t>
            </a:r>
          </a:p>
          <a:p>
            <a:pPr indent="355600" algn="just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2) жаркий май, в течение которого среднесуточная температура была увеличена на 5 градусов и другие ...</a:t>
            </a: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12269" y="126257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Подходы к проверке и отработки модели ЦДР: Этап 1</a:t>
            </a:r>
          </a:p>
        </p:txBody>
      </p:sp>
      <p:sp>
        <p:nvSpPr>
          <p:cNvPr id="4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18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298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712269" y="126257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Этап 1: Примеры экспериментов (холод, жара, засуха, дожди)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7A0B1C-125C-65FD-D80E-78F1B001A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61" y="974599"/>
            <a:ext cx="4009889" cy="22017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32C3EA-62EE-F644-4CD9-C8F549491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069" y="1280159"/>
            <a:ext cx="3964052" cy="2127185"/>
          </a:xfrm>
          <a:prstGeom prst="rect">
            <a:avLst/>
          </a:prstGeom>
        </p:spPr>
      </p:pic>
      <p:sp>
        <p:nvSpPr>
          <p:cNvPr id="6" name="ZoneTexte 10">
            <a:extLst>
              <a:ext uri="{FF2B5EF4-FFF2-40B4-BE49-F238E27FC236}">
                <a16:creationId xmlns:a16="http://schemas.microsoft.com/office/drawing/2014/main" xmlns="" id="{8E6A582A-9120-8650-FAD1-384587B4B7AB}"/>
              </a:ext>
            </a:extLst>
          </p:cNvPr>
          <p:cNvSpPr txBox="1"/>
          <p:nvPr/>
        </p:nvSpPr>
        <p:spPr>
          <a:xfrm>
            <a:off x="5180715" y="744368"/>
            <a:ext cx="4030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 – норма высоты растения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2 – прогнозируемая высота растения.</a:t>
            </a: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xmlns="" id="{FB713991-32FE-06E6-2230-EB31C74E2B75}"/>
              </a:ext>
            </a:extLst>
          </p:cNvPr>
          <p:cNvSpPr txBox="1"/>
          <p:nvPr/>
        </p:nvSpPr>
        <p:spPr>
          <a:xfrm>
            <a:off x="5030362" y="3401669"/>
            <a:ext cx="4196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0510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Рис. 1-2. Прогнозируемое значение высоты растения значительно отклонилось от нормы.</a:t>
            </a:r>
          </a:p>
        </p:txBody>
      </p:sp>
      <p:sp>
        <p:nvSpPr>
          <p:cNvPr id="9" name="ZoneTexte 10">
            <a:extLst>
              <a:ext uri="{FF2B5EF4-FFF2-40B4-BE49-F238E27FC236}">
                <a16:creationId xmlns:a16="http://schemas.microsoft.com/office/drawing/2014/main" xmlns="" id="{39964060-4708-FF6B-1A05-9706AE2D0E1C}"/>
              </a:ext>
            </a:extLst>
          </p:cNvPr>
          <p:cNvSpPr txBox="1"/>
          <p:nvPr/>
        </p:nvSpPr>
        <p:spPr>
          <a:xfrm>
            <a:off x="591953" y="3114956"/>
            <a:ext cx="3948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0510"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Рис. 1-1. Фактор «Температура воздуха» на стадии колошения вышел за границу рекомендуемого минимума.</a:t>
            </a:r>
          </a:p>
          <a:p>
            <a:endParaRPr lang="ru-RU" sz="1000" dirty="0"/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xmlns="" id="{8E6A582A-9120-8650-FAD1-384587B4B7AB}"/>
              </a:ext>
            </a:extLst>
          </p:cNvPr>
          <p:cNvSpPr txBox="1"/>
          <p:nvPr/>
        </p:nvSpPr>
        <p:spPr>
          <a:xfrm>
            <a:off x="20410" y="728980"/>
            <a:ext cx="509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 – критический максимум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	4 – рекомендуемый минимум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2 – рекомендуемый максимум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	5 – критический минимум.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3 – входное значение фактора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DF0CD58-2C38-C816-9B39-7606776D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86" y="3668954"/>
            <a:ext cx="4551408" cy="22267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7575" y="5995874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0510">
              <a:lnSpc>
                <a:spcPct val="150000"/>
              </a:lnSpc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Рис. 2-1. Фактор «Температура воздуха» на всех стадиях был ниже границы рекомендуемого минимума. На стадии колошение фактор «Температура воздуха» вышел за границу критического минимума.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01FFC51-C1B6-3B6F-BE5B-1F3477E9F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767" y="3958522"/>
            <a:ext cx="4266357" cy="2100447"/>
          </a:xfrm>
          <a:prstGeom prst="rect">
            <a:avLst/>
          </a:prstGeom>
        </p:spPr>
      </p:pic>
      <p:sp>
        <p:nvSpPr>
          <p:cNvPr id="14" name="ZoneTexte 10">
            <a:extLst>
              <a:ext uri="{FF2B5EF4-FFF2-40B4-BE49-F238E27FC236}">
                <a16:creationId xmlns:a16="http://schemas.microsoft.com/office/drawing/2014/main" xmlns="" id="{FB713991-32FE-06E6-2230-EB31C74E2B75}"/>
              </a:ext>
            </a:extLst>
          </p:cNvPr>
          <p:cNvSpPr txBox="1"/>
          <p:nvPr/>
        </p:nvSpPr>
        <p:spPr>
          <a:xfrm>
            <a:off x="5039863" y="6092602"/>
            <a:ext cx="4046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Рис. 2-2. параметры внешней среды оказались таковы, что виртуальное растение погибло, выйдя за критические значения 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472762" y="6425481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19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675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6533" y="-6938"/>
            <a:ext cx="7784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Задача повышения эффективности управления ресурсами</a:t>
            </a:r>
            <a:br>
              <a:rPr lang="ru-RU" sz="2000" b="1" dirty="0"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latin typeface="Arial" pitchFamily="34" charset="0"/>
                <a:cs typeface="Arial" pitchFamily="34" charset="0"/>
              </a:rPr>
              <a:t>в точном земледелии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59550" y="1050564"/>
            <a:ext cx="626306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813" lvl="1" indent="-2778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Население планеты и потребность в питании растет,                  но СХ земель всё меньше в силу расширения городов, эрозии и истощения почвы и т.д.</a:t>
            </a:r>
          </a:p>
          <a:p>
            <a:pPr marL="277813" lvl="1" indent="-2778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Глобальные изменения климата вызывают необходимость пересмотра сложившихся технологий земледелия (например, клоп-черепашка из Ростова поднялся в Поволжье, в Ростовской области слишком часто возникают засухи и т.д.) </a:t>
            </a:r>
          </a:p>
          <a:p>
            <a:pPr marL="277813" lvl="1" indent="-2778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Точное земледелие требует больших затрат и кадров, причем должно быть точным как «по месту», так и «по времени» (точные планы), что трудно достичь на практике</a:t>
            </a:r>
          </a:p>
          <a:p>
            <a:pPr marL="277813" lvl="1" indent="-2778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этой связи становятся востребованы ИИ системы, которые  могут обеспечить поддержку принятия решений в реальном времени в условиях неопределенности и динамики событий</a:t>
            </a:r>
          </a:p>
          <a:p>
            <a:pPr marL="277813" lvl="1" indent="-2778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Ключевым ИИ элементом может стать цифровой двойник посевов растений, позволяющий планировать и моделировать виртуальное растение синхронно с реальным растением </a:t>
            </a:r>
          </a:p>
          <a:p>
            <a:pPr marL="277813" lvl="1" indent="-277813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Конечная цель – создание климат-адаптивного, экономически-эффективного и экологически-чистого точного земледелия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5" y="1322055"/>
            <a:ext cx="2264430" cy="21014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45" y="767415"/>
            <a:ext cx="1989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Реальные посевы растений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47202" y="3540908"/>
            <a:ext cx="0" cy="35153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1857081" y="3549359"/>
            <a:ext cx="9426" cy="325055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453512" y="6391877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2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73250" t="62069" r="17550" b="18852"/>
          <a:stretch/>
        </p:blipFill>
        <p:spPr>
          <a:xfrm>
            <a:off x="353395" y="3841320"/>
            <a:ext cx="1780355" cy="20647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273973" y="6035710"/>
            <a:ext cx="198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Адаптивная модель виртуального посева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3121325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457200" y="116632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Экспериментальная проверка ЦДР пшеницы: Этап 2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9DA02B90-98CE-41A2-514C-E9F6C076956B}"/>
              </a:ext>
            </a:extLst>
          </p:cNvPr>
          <p:cNvGraphicFramePr>
            <a:graphicFrameLocks noGrp="1"/>
          </p:cNvGraphicFramePr>
          <p:nvPr/>
        </p:nvGraphicFramePr>
        <p:xfrm>
          <a:off x="356136" y="3407263"/>
          <a:ext cx="8642244" cy="308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178">
                  <a:extLst>
                    <a:ext uri="{9D8B030D-6E8A-4147-A177-3AD203B41FA5}">
                      <a16:colId xmlns:a16="http://schemas.microsoft.com/office/drawing/2014/main" xmlns="" val="1234636193"/>
                    </a:ext>
                  </a:extLst>
                </a:gridCol>
                <a:gridCol w="1229570">
                  <a:extLst>
                    <a:ext uri="{9D8B030D-6E8A-4147-A177-3AD203B41FA5}">
                      <a16:colId xmlns:a16="http://schemas.microsoft.com/office/drawing/2014/main" xmlns="" val="1089676898"/>
                    </a:ext>
                  </a:extLst>
                </a:gridCol>
                <a:gridCol w="1440374">
                  <a:extLst>
                    <a:ext uri="{9D8B030D-6E8A-4147-A177-3AD203B41FA5}">
                      <a16:colId xmlns:a16="http://schemas.microsoft.com/office/drawing/2014/main" xmlns="" val="627684090"/>
                    </a:ext>
                  </a:extLst>
                </a:gridCol>
                <a:gridCol w="1440374">
                  <a:extLst>
                    <a:ext uri="{9D8B030D-6E8A-4147-A177-3AD203B41FA5}">
                      <a16:colId xmlns:a16="http://schemas.microsoft.com/office/drawing/2014/main" xmlns="" val="4255133326"/>
                    </a:ext>
                  </a:extLst>
                </a:gridCol>
                <a:gridCol w="1440374">
                  <a:extLst>
                    <a:ext uri="{9D8B030D-6E8A-4147-A177-3AD203B41FA5}">
                      <a16:colId xmlns:a16="http://schemas.microsoft.com/office/drawing/2014/main" xmlns="" val="3957185061"/>
                    </a:ext>
                  </a:extLst>
                </a:gridCol>
                <a:gridCol w="1440374">
                  <a:extLst>
                    <a:ext uri="{9D8B030D-6E8A-4147-A177-3AD203B41FA5}">
                      <a16:colId xmlns:a16="http://schemas.microsoft.com/office/drawing/2014/main" xmlns="" val="32387241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Ульяновск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Безенчук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Кинель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6765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 посевов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Варианты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Варианты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Варианты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2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8 яровой пшеницы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 пред-</a:t>
                      </a:r>
                      <a:r>
                        <a:rPr lang="ru-RU" sz="1400" dirty="0" err="1"/>
                        <a:t>шествен</a:t>
                      </a:r>
                      <a:r>
                        <a:rPr lang="ru-RU" sz="1400" dirty="0"/>
                        <a:t>-</a:t>
                      </a:r>
                      <a:r>
                        <a:rPr lang="ru-RU" sz="1400" dirty="0" err="1"/>
                        <a:t>ников</a:t>
                      </a:r>
                      <a:endParaRPr lang="ru-RU" sz="1400" dirty="0"/>
                    </a:p>
                    <a:p>
                      <a:r>
                        <a:rPr lang="ru-RU" sz="1400" dirty="0"/>
                        <a:t>2 подкормки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12 озимой пшеницы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 сорта</a:t>
                      </a:r>
                    </a:p>
                    <a:p>
                      <a:r>
                        <a:rPr lang="ru-RU" sz="1400" dirty="0"/>
                        <a:t>3 пред-</a:t>
                      </a:r>
                      <a:r>
                        <a:rPr lang="ru-RU" sz="1400" dirty="0" err="1"/>
                        <a:t>шественника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8 озимой пшеницы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 сорта</a:t>
                      </a:r>
                    </a:p>
                    <a:p>
                      <a:r>
                        <a:rPr lang="ru-RU" sz="1400" dirty="0"/>
                        <a:t>2 обработки почвы</a:t>
                      </a:r>
                    </a:p>
                    <a:p>
                      <a:r>
                        <a:rPr lang="ru-RU" sz="1400" dirty="0"/>
                        <a:t>2 подкормки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179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3 подсолнечника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 пред-</a:t>
                      </a:r>
                      <a:r>
                        <a:rPr lang="ru-RU" sz="1400" dirty="0" err="1"/>
                        <a:t>шественника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 яровой </a:t>
                      </a:r>
                      <a:r>
                        <a:rPr lang="ru-RU" sz="1400" dirty="0" err="1"/>
                        <a:t>пшениы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 яровой пшеницы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 подкормки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4922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1 гороха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16 брокколи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 сорта</a:t>
                      </a:r>
                    </a:p>
                    <a:p>
                      <a:r>
                        <a:rPr lang="ru-RU" sz="1400" dirty="0"/>
                        <a:t>2 подкормки</a:t>
                      </a:r>
                    </a:p>
                    <a:p>
                      <a:r>
                        <a:rPr lang="ru-RU" sz="1400" dirty="0"/>
                        <a:t>2 условия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1780457"/>
                  </a:ext>
                </a:extLst>
              </a:tr>
            </a:tbl>
          </a:graphicData>
        </a:graphic>
      </p:graphicFrame>
      <p:sp>
        <p:nvSpPr>
          <p:cNvPr id="6" name="ZoneTexte 10">
            <a:extLst>
              <a:ext uri="{FF2B5EF4-FFF2-40B4-BE49-F238E27FC236}">
                <a16:creationId xmlns:a16="http://schemas.microsoft.com/office/drawing/2014/main" xmlns="" id="{06FE11FE-436D-D5E4-2F2C-AC0DAC48F5BD}"/>
              </a:ext>
            </a:extLst>
          </p:cNvPr>
          <p:cNvSpPr txBox="1"/>
          <p:nvPr/>
        </p:nvSpPr>
        <p:spPr>
          <a:xfrm>
            <a:off x="2945331" y="830385"/>
            <a:ext cx="592916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 проводится для 8 сортов на 45 делянках полей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СамНЦ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РАН с 2023 года в трёх районах: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Ульяновск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север Самарской области: лесостепь.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Кинель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степная зона центра Самарской области;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Безенчук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климат юга Самарской области.</a:t>
            </a:r>
          </a:p>
          <a:p>
            <a:pPr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эксперимент расширяется по географии и сортам растений, технологиям возделывания.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708" t="14052" r="30845" b="3607"/>
          <a:stretch/>
        </p:blipFill>
        <p:spPr>
          <a:xfrm>
            <a:off x="356136" y="847787"/>
            <a:ext cx="2464067" cy="231968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62286" y="847787"/>
            <a:ext cx="279132" cy="2598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952325" y="1782961"/>
            <a:ext cx="279132" cy="2598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224013" y="2042844"/>
            <a:ext cx="279132" cy="25988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405388" y="6488668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0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286" y="793062"/>
            <a:ext cx="25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965971" y="1728236"/>
            <a:ext cx="25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75886" y="2007630"/>
            <a:ext cx="25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416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683394" y="107007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Измеряемые параметры ЦДР пшеницы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7254" y="909187"/>
            <a:ext cx="28827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b="1" dirty="0"/>
              <a:t>1) Интеграция с погодными станциями </a:t>
            </a:r>
            <a:r>
              <a:rPr lang="en-US" sz="1600" b="1" dirty="0" err="1"/>
              <a:t>Kaipos</a:t>
            </a:r>
            <a:r>
              <a:rPr lang="ru-RU" sz="1600" b="1" dirty="0"/>
              <a:t>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Температура воздуха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Влажность воздуха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Осадки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Ветер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Температура почвы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8053" y="956583"/>
            <a:ext cx="46249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b="1" dirty="0"/>
              <a:t>2) Агрохимический анализ в динамике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Состав макроэлементов в почве (</a:t>
            </a:r>
            <a:r>
              <a:rPr lang="en-US" sz="1600" dirty="0"/>
              <a:t>N-P-K)</a:t>
            </a:r>
            <a:endParaRPr lang="ru-RU" sz="1600" dirty="0"/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Запас продуктивной влаги по уровням (0-10 см, 0-30 см, 0-50 см, 0-100 см)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Содержание </a:t>
            </a:r>
            <a:r>
              <a:rPr lang="ru-RU" sz="1600" dirty="0" err="1"/>
              <a:t>агрономически</a:t>
            </a:r>
            <a:r>
              <a:rPr lang="ru-RU" sz="1600" dirty="0"/>
              <a:t> ценных агрегатов и кислотность почвы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1006" y="3586843"/>
            <a:ext cx="89129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b="1" dirty="0"/>
              <a:t>3) Измерения растений в динамике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Биометрические показатели (высота посева, площадь и количество листьев, густота стеблестоя, масса растения и корней)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Химический состав биомассы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Урожайность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Показатели структуры урожая (количество зёрен в колосе, количество продуктивных стеблей, масса 1000 зёрен)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Показатели качества урожая (натура, число падения, белок, клейковина)</a:t>
            </a: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21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869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539015" y="-681248"/>
            <a:ext cx="8604985" cy="198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Результаты натурных экспериментов для ЦДР пшеницы: прогноз длительности стадий</a:t>
            </a: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22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318" y="797300"/>
            <a:ext cx="8600173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400" dirty="0"/>
              <a:t>На диаграмме изображена разница в прогнозируемой оценке длительности стадий виртуальных и реальных посевов по мере синхронизации дат наступления стадий.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12DE23BF-2740-9365-596D-4A528797D6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191109"/>
              </p:ext>
            </p:extLst>
          </p:nvPr>
        </p:nvGraphicFramePr>
        <p:xfrm>
          <a:off x="880382" y="1938213"/>
          <a:ext cx="7552207" cy="395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10">
            <a:extLst>
              <a:ext uri="{FF2B5EF4-FFF2-40B4-BE49-F238E27FC236}">
                <a16:creationId xmlns:a16="http://schemas.microsoft.com/office/drawing/2014/main" xmlns="" id="{54561DED-DBF2-4191-BBE2-93E5A116A321}"/>
              </a:ext>
            </a:extLst>
          </p:cNvPr>
          <p:cNvSpPr txBox="1"/>
          <p:nvPr/>
        </p:nvSpPr>
        <p:spPr>
          <a:xfrm>
            <a:off x="616016" y="4947765"/>
            <a:ext cx="8450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400" dirty="0"/>
              <a:t>На диаграмме изображена разница в суммарной длительности периода вегетации между  виртуальными посевами в ЦДР и реальными по сортам по мере синхронизации наступления стадий. </a:t>
            </a:r>
            <a:r>
              <a:rPr lang="ru-RU" sz="1400" dirty="0"/>
              <a:t>Изначальная ошибка ЦДР при прогнозировании на весь сезон вперёд составляет до 25 дней, в дальнейшем ошибка уменьшается и по достижению стадии Цветения не превышает </a:t>
            </a:r>
            <a:r>
              <a:rPr lang="ru-RU" sz="1400" dirty="0" smtClean="0"/>
              <a:t>5 </a:t>
            </a:r>
            <a:r>
              <a:rPr lang="ru-RU" sz="1400" dirty="0"/>
              <a:t>дней (кроме одного сорта).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70304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481263" y="-115971"/>
            <a:ext cx="8460606" cy="913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Результаты натурных экспериментов для ЦДР пшеницы: прогноз урожайности </a:t>
            </a: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23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804A5104-BE5D-86EA-68B5-EFA5C7A79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546563"/>
              </p:ext>
            </p:extLst>
          </p:nvPr>
        </p:nvGraphicFramePr>
        <p:xfrm>
          <a:off x="4711565" y="2194560"/>
          <a:ext cx="4248591" cy="3546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4320" y="695185"/>
            <a:ext cx="8532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/>
              <a:t>На рисунке приведены оценки урожайности ЦДР для одного из сортов при </a:t>
            </a:r>
            <a:r>
              <a:rPr lang="ru-RU" sz="1600" dirty="0" err="1"/>
              <a:t>постадийной</a:t>
            </a:r>
            <a:r>
              <a:rPr lang="ru-RU" sz="1600" dirty="0"/>
              <a:t> синхронизации, а также экспертное мнение агронома на этих стадиях для того, чтобы сравнить оценку системы ЦДР и человека (фактическое значение полученной урожайности – 22,2 ц/га).</a:t>
            </a:r>
          </a:p>
        </p:txBody>
      </p:sp>
      <p:sp>
        <p:nvSpPr>
          <p:cNvPr id="2" name="ZoneTexte 10">
            <a:extLst>
              <a:ext uri="{FF2B5EF4-FFF2-40B4-BE49-F238E27FC236}">
                <a16:creationId xmlns:a16="http://schemas.microsoft.com/office/drawing/2014/main" xmlns="" id="{67746117-C9D4-9A2F-18AC-445D7C2889F9}"/>
              </a:ext>
            </a:extLst>
          </p:cNvPr>
          <p:cNvSpPr txBox="1"/>
          <p:nvPr/>
        </p:nvSpPr>
        <p:spPr>
          <a:xfrm>
            <a:off x="404261" y="5409430"/>
            <a:ext cx="79982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400" dirty="0"/>
              <a:t>При посеве агроном давал предварительный прогноз на 50 ц/га, считая, что сезон должен быть средним. При этом ЦДР на основе данных окружающей среды, полученных путём встроенным методов долгосрочного прогноза, давал оценку 18,1 ц/га. Таким образом, ошибка агронома на момент посева составляла 125% (переоценка), а ошибка ЦДР -18% (незначительная недооценка).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119C030F-8B7B-4A52-6C6F-7610904BE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717878"/>
              </p:ext>
            </p:extLst>
          </p:nvPr>
        </p:nvGraphicFramePr>
        <p:xfrm>
          <a:off x="145538" y="2460000"/>
          <a:ext cx="4566028" cy="2367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3649">
                  <a:extLst>
                    <a:ext uri="{9D8B030D-6E8A-4147-A177-3AD203B41FA5}">
                      <a16:colId xmlns:a16="http://schemas.microsoft.com/office/drawing/2014/main" xmlns="" val="2836983333"/>
                    </a:ext>
                  </a:extLst>
                </a:gridCol>
                <a:gridCol w="668627">
                  <a:extLst>
                    <a:ext uri="{9D8B030D-6E8A-4147-A177-3AD203B41FA5}">
                      <a16:colId xmlns:a16="http://schemas.microsoft.com/office/drawing/2014/main" xmlns="" val="3132333660"/>
                    </a:ext>
                  </a:extLst>
                </a:gridCol>
                <a:gridCol w="844584">
                  <a:extLst>
                    <a:ext uri="{9D8B030D-6E8A-4147-A177-3AD203B41FA5}">
                      <a16:colId xmlns:a16="http://schemas.microsoft.com/office/drawing/2014/main" xmlns="" val="2502126158"/>
                    </a:ext>
                  </a:extLst>
                </a:gridCol>
                <a:gridCol w="844584">
                  <a:extLst>
                    <a:ext uri="{9D8B030D-6E8A-4147-A177-3AD203B41FA5}">
                      <a16:colId xmlns:a16="http://schemas.microsoft.com/office/drawing/2014/main" xmlns="" val="798488242"/>
                    </a:ext>
                  </a:extLst>
                </a:gridCol>
                <a:gridCol w="844584">
                  <a:extLst>
                    <a:ext uri="{9D8B030D-6E8A-4147-A177-3AD203B41FA5}">
                      <a16:colId xmlns:a16="http://schemas.microsoft.com/office/drawing/2014/main" xmlns="" val="147924401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Стадия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агронома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Ошибка агронома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Прогноз ЦДР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Ошибка ЦДР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110250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Прорастание семян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125,23%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-18,47%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991828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Развитие листьев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102,70%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26,31%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063658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Кущение осеннее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102,70%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49,95%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8867190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Кущение весеннее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102,70%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33,29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49,95%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126138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>
                          <a:effectLst/>
                          <a:latin typeface="+mn-lt"/>
                        </a:rPr>
                        <a:t>Трубкование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80,18%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-9,46%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60499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Колошение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66,67%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212134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Цветение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48,65%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-5,05%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1206306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Молочная спелость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35,14%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-5,05%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669969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Восковая спелость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35,14%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-5,05%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3813024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Полная спелость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66823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288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481263" y="-115971"/>
            <a:ext cx="8460606" cy="913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Результаты натурных экспериментов для ЦДР пшеницы: расчёт других параметров пшеницы</a:t>
            </a: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23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008" y="750070"/>
            <a:ext cx="853279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400" dirty="0"/>
              <a:t>Расчёт урожайности в ЦДР является следствием определения его состояния на всех предыдущих стадиях по совокупности параметров, характеризующих посев. Так, например, на урожайность влияет масса зёрен в колосе и их количество количество, а также количество продуктивных стеблей. Вся эта сложная взаимосвязь состояний растения отражена в Базе Знаний ЦДР. В качестве иллюстрации приведём пример расчёта высоты.</a:t>
            </a:r>
          </a:p>
        </p:txBody>
      </p:sp>
      <p:sp>
        <p:nvSpPr>
          <p:cNvPr id="2" name="ZoneTexte 10">
            <a:extLst>
              <a:ext uri="{FF2B5EF4-FFF2-40B4-BE49-F238E27FC236}">
                <a16:creationId xmlns:a16="http://schemas.microsoft.com/office/drawing/2014/main" xmlns="" id="{67746117-C9D4-9A2F-18AC-445D7C2889F9}"/>
              </a:ext>
            </a:extLst>
          </p:cNvPr>
          <p:cNvSpPr txBox="1"/>
          <p:nvPr/>
        </p:nvSpPr>
        <p:spPr>
          <a:xfrm>
            <a:off x="303806" y="5506412"/>
            <a:ext cx="7998286" cy="135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400" dirty="0"/>
              <a:t>В таблице приведены фактические значения высоты в конце каждой стадии, а также плановый расчёт этого параметра в ЦДР в изначальном плане (на момент посева) и по мере </a:t>
            </a:r>
            <a:r>
              <a:rPr lang="ru-RU" sz="1400" dirty="0" err="1"/>
              <a:t>постадийной</a:t>
            </a:r>
            <a:r>
              <a:rPr lang="ru-RU" sz="1400" dirty="0"/>
              <a:t> синхронизации. Видно, что по мере синхронизации ЦДР с реальным посевов, ошибка прогнозирования параметра уменьшается.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15F294A-36FC-3B9C-7C6D-F3C682195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534548"/>
              </p:ext>
            </p:extLst>
          </p:nvPr>
        </p:nvGraphicFramePr>
        <p:xfrm>
          <a:off x="661093" y="2727468"/>
          <a:ext cx="7638626" cy="2667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9384">
                  <a:extLst>
                    <a:ext uri="{9D8B030D-6E8A-4147-A177-3AD203B41FA5}">
                      <a16:colId xmlns:a16="http://schemas.microsoft.com/office/drawing/2014/main" xmlns="" val="2836983333"/>
                    </a:ext>
                  </a:extLst>
                </a:gridCol>
                <a:gridCol w="592988">
                  <a:extLst>
                    <a:ext uri="{9D8B030D-6E8A-4147-A177-3AD203B41FA5}">
                      <a16:colId xmlns:a16="http://schemas.microsoft.com/office/drawing/2014/main" xmlns="" val="2608873806"/>
                    </a:ext>
                  </a:extLst>
                </a:gridCol>
                <a:gridCol w="592988">
                  <a:extLst>
                    <a:ext uri="{9D8B030D-6E8A-4147-A177-3AD203B41FA5}">
                      <a16:colId xmlns:a16="http://schemas.microsoft.com/office/drawing/2014/main" xmlns="" val="3132333660"/>
                    </a:ext>
                  </a:extLst>
                </a:gridCol>
                <a:gridCol w="749038">
                  <a:extLst>
                    <a:ext uri="{9D8B030D-6E8A-4147-A177-3AD203B41FA5}">
                      <a16:colId xmlns:a16="http://schemas.microsoft.com/office/drawing/2014/main" xmlns="" val="798488242"/>
                    </a:ext>
                  </a:extLst>
                </a:gridCol>
                <a:gridCol w="749038">
                  <a:extLst>
                    <a:ext uri="{9D8B030D-6E8A-4147-A177-3AD203B41FA5}">
                      <a16:colId xmlns:a16="http://schemas.microsoft.com/office/drawing/2014/main" xmlns="" val="2801880124"/>
                    </a:ext>
                  </a:extLst>
                </a:gridCol>
                <a:gridCol w="749038">
                  <a:extLst>
                    <a:ext uri="{9D8B030D-6E8A-4147-A177-3AD203B41FA5}">
                      <a16:colId xmlns:a16="http://schemas.microsoft.com/office/drawing/2014/main" xmlns="" val="3537693468"/>
                    </a:ext>
                  </a:extLst>
                </a:gridCol>
                <a:gridCol w="749038">
                  <a:extLst>
                    <a:ext uri="{9D8B030D-6E8A-4147-A177-3AD203B41FA5}">
                      <a16:colId xmlns:a16="http://schemas.microsoft.com/office/drawing/2014/main" xmlns="" val="3325439835"/>
                    </a:ext>
                  </a:extLst>
                </a:gridCol>
                <a:gridCol w="749038">
                  <a:extLst>
                    <a:ext uri="{9D8B030D-6E8A-4147-A177-3AD203B41FA5}">
                      <a16:colId xmlns:a16="http://schemas.microsoft.com/office/drawing/2014/main" xmlns="" val="2562439778"/>
                    </a:ext>
                  </a:extLst>
                </a:gridCol>
                <a:gridCol w="749038">
                  <a:extLst>
                    <a:ext uri="{9D8B030D-6E8A-4147-A177-3AD203B41FA5}">
                      <a16:colId xmlns:a16="http://schemas.microsoft.com/office/drawing/2014/main" xmlns="" val="1468187928"/>
                    </a:ext>
                  </a:extLst>
                </a:gridCol>
                <a:gridCol w="749038">
                  <a:extLst>
                    <a:ext uri="{9D8B030D-6E8A-4147-A177-3AD203B41FA5}">
                      <a16:colId xmlns:a16="http://schemas.microsoft.com/office/drawing/2014/main" xmlns="" val="289784582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Факты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 синхронизации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Синхронизация на кущении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Синхронизация на колошении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Синхронизация на молочной спелости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5485033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Стадия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Значение на конец стадии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Отклонение от факта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Значение на конец стадии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Отклонение от факта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Значение на конец стадии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Отклонение от факта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Значение на конец стадии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Отклонение от факта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110250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Прорастание семян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н/д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5,71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н/д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н/д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н/д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н/д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991828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Развитие листьев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10,56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-34,0%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063658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Кущение весеннее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33,72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20,4%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126138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Трубкование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66,03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20,1%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060499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Колошение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89,88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-5,4%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212134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Цветение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99,95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0,0%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1206306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Молочная спелость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98,6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-1,4%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669969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Восковая спелость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98,6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-1,4%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3813024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Полная спелость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-1,4%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66823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418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0">
            <a:extLst>
              <a:ext uri="{FF2B5EF4-FFF2-40B4-BE49-F238E27FC236}">
                <a16:creationId xmlns:a16="http://schemas.microsoft.com/office/drawing/2014/main" xmlns="" id="{8E6A582A-9120-8650-FAD1-384587B4B7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7258" y="1133374"/>
            <a:ext cx="8470231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работы был разработана новая модель и метод расчёта выходных параметров сельскохозяйственной культуры в ЦДР, предложена модель трубок факторов, которые характеризуют фазы развития растения и влияние входных параметров внутри каждого из интервалов на выходные параметра растения.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моделирования для первой реализации показывают применимость такого подхода для прогнозирования продукционного процесса развития растения и перспективы его дальнейшего развития.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начинаем разработку первой промышленной версии ЦДР и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ищем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партнеров среди университетов и хозяйств, заинтересованных в совместном использовании развитии модели и метода ЦДР.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Предлагается также совместное формирование базы знаний растений, а также проверки и калибровки моделей сортов пшеницы и других культур растений.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3394" y="107007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Выводы и предложения </a:t>
            </a: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443887" y="6246133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24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991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7556" y="2881195"/>
            <a:ext cx="7772400" cy="1470025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6625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39458" y="1172315"/>
            <a:ext cx="351457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solidFill>
                  <a:prstClr val="black"/>
                </a:solidFill>
              </a:rPr>
              <a:t>1. </a:t>
            </a:r>
            <a:r>
              <a:rPr lang="ru-RU" sz="1200" b="1" dirty="0">
                <a:solidFill>
                  <a:prstClr val="black"/>
                </a:solidFill>
              </a:rPr>
              <a:t>Цифровая </a:t>
            </a:r>
            <a:r>
              <a:rPr lang="ru-RU" sz="1200" b="1" dirty="0" err="1">
                <a:solidFill>
                  <a:prstClr val="black"/>
                </a:solidFill>
              </a:rPr>
              <a:t>сетецентрическая</a:t>
            </a:r>
            <a:r>
              <a:rPr lang="ru-RU" sz="1200" b="1" dirty="0">
                <a:solidFill>
                  <a:prstClr val="black"/>
                </a:solidFill>
              </a:rPr>
              <a:t> платформа</a:t>
            </a:r>
          </a:p>
          <a:p>
            <a:pPr>
              <a:spcAft>
                <a:spcPts val="450"/>
              </a:spcAft>
            </a:pPr>
            <a:r>
              <a:rPr lang="ru-RU" sz="1200" b="1" dirty="0">
                <a:solidFill>
                  <a:prstClr val="black"/>
                </a:solidFill>
              </a:rPr>
              <a:t>2. База знаний по растениеводству</a:t>
            </a:r>
            <a:endParaRPr lang="en-US" sz="1200" b="1" dirty="0">
              <a:solidFill>
                <a:prstClr val="black"/>
              </a:solidFill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Климаты и почвы</a:t>
            </a:r>
            <a:endParaRPr lang="en-US" sz="1200" dirty="0">
              <a:solidFill>
                <a:prstClr val="black"/>
              </a:solidFill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Сорта растений, стадии и особенности</a:t>
            </a:r>
            <a:endParaRPr lang="en-US" sz="1200" dirty="0">
              <a:solidFill>
                <a:prstClr val="black"/>
              </a:solidFill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Заболевания растений и вредители</a:t>
            </a:r>
            <a:endParaRPr lang="en-US" sz="1200" dirty="0">
              <a:solidFill>
                <a:prstClr val="black"/>
              </a:solidFill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Удобрения, СЗР, техника и т.д.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>
              <a:spcAft>
                <a:spcPts val="450"/>
              </a:spcAft>
            </a:pPr>
            <a:r>
              <a:rPr lang="ru-RU" sz="1200" b="1" dirty="0">
                <a:solidFill>
                  <a:prstClr val="black"/>
                </a:solidFill>
              </a:rPr>
              <a:t>3</a:t>
            </a:r>
            <a:r>
              <a:rPr lang="en-US" sz="1200" b="1" dirty="0">
                <a:solidFill>
                  <a:prstClr val="black"/>
                </a:solidFill>
              </a:rPr>
              <a:t>.</a:t>
            </a:r>
            <a:r>
              <a:rPr lang="ru-RU" sz="1200" b="1" dirty="0">
                <a:solidFill>
                  <a:prstClr val="black"/>
                </a:solidFill>
              </a:rPr>
              <a:t> Цифровые двойники растений</a:t>
            </a:r>
            <a:endParaRPr lang="en-US" sz="1200" b="1" dirty="0">
              <a:solidFill>
                <a:prstClr val="black"/>
              </a:solidFill>
            </a:endParaRPr>
          </a:p>
          <a:p>
            <a:pPr>
              <a:spcAft>
                <a:spcPts val="450"/>
              </a:spcAft>
            </a:pPr>
            <a:r>
              <a:rPr lang="ru-RU" sz="1200" b="1" dirty="0">
                <a:solidFill>
                  <a:prstClr val="black"/>
                </a:solidFill>
              </a:rPr>
              <a:t>4. Умные сервисы для принятия решений</a:t>
            </a:r>
            <a:r>
              <a:rPr lang="en-US" sz="1200" b="1" dirty="0">
                <a:solidFill>
                  <a:prstClr val="black"/>
                </a:solidFill>
              </a:rPr>
              <a:t>: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Электронные карты и ведение полей</a:t>
            </a:r>
            <a:endParaRPr lang="en-US" sz="1200" dirty="0">
              <a:solidFill>
                <a:prstClr val="black"/>
              </a:solidFill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Планирование севооборотов</a:t>
            </a:r>
            <a:endParaRPr lang="en-US" sz="1200" dirty="0">
              <a:solidFill>
                <a:prstClr val="black"/>
              </a:solidFill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Мониторинг роста и развития растений</a:t>
            </a:r>
            <a:endParaRPr lang="en-US" sz="1200" dirty="0">
              <a:solidFill>
                <a:prstClr val="black"/>
              </a:solidFill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Стратегическое и оперативное планирование техники и склада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Построение маршрутов 2.5 см по полю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Мониторинг и контроль исполнения 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Бизнес радары и отчеты по экономике</a:t>
            </a:r>
            <a:endParaRPr lang="en-US" sz="1200" dirty="0">
              <a:solidFill>
                <a:prstClr val="black"/>
              </a:solidFill>
            </a:endParaRPr>
          </a:p>
          <a:p>
            <a:pPr>
              <a:spcAft>
                <a:spcPts val="450"/>
              </a:spcAft>
            </a:pPr>
            <a:r>
              <a:rPr lang="ru-RU" sz="1200" b="1" dirty="0">
                <a:solidFill>
                  <a:prstClr val="black"/>
                </a:solidFill>
              </a:rPr>
              <a:t>5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ru-RU" sz="1200" b="1" dirty="0">
                <a:solidFill>
                  <a:prstClr val="black"/>
                </a:solidFill>
              </a:rPr>
              <a:t>Мобильные приложения </a:t>
            </a:r>
          </a:p>
          <a:p>
            <a:pPr>
              <a:spcAft>
                <a:spcPts val="450"/>
              </a:spcAft>
            </a:pPr>
            <a:r>
              <a:rPr lang="ru-RU" sz="1200" b="1" dirty="0">
                <a:solidFill>
                  <a:prstClr val="black"/>
                </a:solidFill>
              </a:rPr>
              <a:t>6. Интеграция с сервисами спутников и </a:t>
            </a:r>
            <a:r>
              <a:rPr lang="ru-RU" sz="1200" b="1" dirty="0" err="1">
                <a:solidFill>
                  <a:prstClr val="black"/>
                </a:solidFill>
              </a:rPr>
              <a:t>дронов</a:t>
            </a:r>
            <a:r>
              <a:rPr lang="ru-RU" sz="1200" b="1" dirty="0">
                <a:solidFill>
                  <a:prstClr val="black"/>
                </a:solidFill>
              </a:rPr>
              <a:t> </a:t>
            </a:r>
          </a:p>
          <a:p>
            <a:pPr>
              <a:spcAft>
                <a:spcPts val="450"/>
              </a:spcAft>
            </a:pPr>
            <a:r>
              <a:rPr lang="ru-RU" sz="1200" b="1" dirty="0">
                <a:solidFill>
                  <a:prstClr val="black"/>
                </a:solidFill>
              </a:rPr>
              <a:t>7</a:t>
            </a:r>
            <a:r>
              <a:rPr lang="en-US" sz="1200" b="1" dirty="0">
                <a:solidFill>
                  <a:prstClr val="black"/>
                </a:solidFill>
              </a:rPr>
              <a:t>. </a:t>
            </a:r>
            <a:r>
              <a:rPr lang="ru-RU" sz="1200" b="1" dirty="0">
                <a:solidFill>
                  <a:prstClr val="black"/>
                </a:solidFill>
              </a:rPr>
              <a:t>Интеграция с беспилотными машинами</a:t>
            </a:r>
            <a:endParaRPr lang="en-US" sz="1200" b="1" dirty="0">
              <a:solidFill>
                <a:prstClr val="black"/>
              </a:solidFill>
            </a:endParaRPr>
          </a:p>
          <a:p>
            <a:pPr>
              <a:spcAft>
                <a:spcPts val="450"/>
              </a:spcAft>
            </a:pP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69671" y="1518418"/>
            <a:ext cx="5154319" cy="4209854"/>
            <a:chOff x="-89366" y="1"/>
            <a:chExt cx="9621435" cy="685652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9366" y="1"/>
              <a:ext cx="9621435" cy="6856521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450" y="325315"/>
              <a:ext cx="956164" cy="76493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87576">
              <a:off x="5697700" y="703981"/>
              <a:ext cx="1752352" cy="127762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4879" y="1364025"/>
              <a:ext cx="1696637" cy="1097819"/>
            </a:xfrm>
            <a:prstGeom prst="rect">
              <a:avLst/>
            </a:prstGeom>
          </p:spPr>
        </p:pic>
        <p:pic>
          <p:nvPicPr>
            <p:cNvPr id="10" name="Picture 2" descr="Картинки по запросу ndvi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055" y="1539682"/>
              <a:ext cx="563054" cy="574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mapad2_d0_kw_P7231864_d1_004_1908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614" y="3324225"/>
              <a:ext cx="1174495" cy="660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mapad2_d0_kw_P7231864_d1_004_1908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214" y="3324225"/>
              <a:ext cx="1174495" cy="660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mapad2_d0_kw_P7231864_d1_004_1908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814" y="3282983"/>
              <a:ext cx="1174495" cy="660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8516" y="1698991"/>
              <a:ext cx="429502" cy="318547"/>
            </a:xfrm>
            <a:prstGeom prst="rect">
              <a:avLst/>
            </a:prstGeom>
          </p:spPr>
        </p:pic>
        <p:cxnSp>
          <p:nvCxnSpPr>
            <p:cNvPr id="15" name="Прямая со стрелкой 14"/>
            <p:cNvCxnSpPr/>
            <p:nvPr/>
          </p:nvCxnSpPr>
          <p:spPr>
            <a:xfrm>
              <a:off x="6339840" y="1562100"/>
              <a:ext cx="1935585" cy="1721467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 flipH="1">
              <a:off x="5097781" y="1562100"/>
              <a:ext cx="1127759" cy="1340613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8" descr="https://s.tcdn.co/cc6/8b9/cc68b974-6366-31c6-a801-6c7a6dfffe46/192/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272206" flipH="1">
              <a:off x="1034641" y="2557465"/>
              <a:ext cx="140858" cy="130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162616" y="5340527"/>
              <a:ext cx="324338" cy="324338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014311" y="5340526"/>
              <a:ext cx="324338" cy="324338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3053615" y="5936356"/>
              <a:ext cx="324338" cy="324338"/>
            </a:xfrm>
            <a:prstGeom prst="rect">
              <a:avLst/>
            </a:prstGeom>
          </p:spPr>
        </p:pic>
        <p:cxnSp>
          <p:nvCxnSpPr>
            <p:cNvPr id="21" name="Прямая со стрелкой 20"/>
            <p:cNvCxnSpPr/>
            <p:nvPr/>
          </p:nvCxnSpPr>
          <p:spPr>
            <a:xfrm>
              <a:off x="1529823" y="1886897"/>
              <a:ext cx="642531" cy="1726412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1573105" y="1868378"/>
              <a:ext cx="1879775" cy="1559883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1603040" y="1839745"/>
              <a:ext cx="4026937" cy="1484480"/>
            </a:xfrm>
            <a:prstGeom prst="straightConnector1">
              <a:avLst/>
            </a:prstGeom>
            <a:ln w="19050">
              <a:solidFill>
                <a:srgbClr val="00B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081091" y="4627812"/>
              <a:ext cx="972524" cy="507868"/>
            </a:xfrm>
            <a:prstGeom prst="rect">
              <a:avLst/>
            </a:prstGeom>
          </p:spPr>
        </p:pic>
        <p:cxnSp>
          <p:nvCxnSpPr>
            <p:cNvPr id="25" name="Прямая со стрелкой 24"/>
            <p:cNvCxnSpPr/>
            <p:nvPr/>
          </p:nvCxnSpPr>
          <p:spPr>
            <a:xfrm>
              <a:off x="2567353" y="5128570"/>
              <a:ext cx="356459" cy="128884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2800339" y="5001939"/>
              <a:ext cx="1546352" cy="23455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10" descr="weather-station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516" y="4030116"/>
              <a:ext cx="344967" cy="376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Прямая со стрелкой 27"/>
            <p:cNvCxnSpPr/>
            <p:nvPr/>
          </p:nvCxnSpPr>
          <p:spPr>
            <a:xfrm flipV="1">
              <a:off x="6745793" y="2659921"/>
              <a:ext cx="1054245" cy="2842773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 flipV="1">
              <a:off x="8434901" y="2622891"/>
              <a:ext cx="145725" cy="947873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flipV="1">
              <a:off x="890184" y="2593561"/>
              <a:ext cx="6413427" cy="2383003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V="1">
              <a:off x="4878818" y="2461845"/>
              <a:ext cx="2396061" cy="500134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flipV="1">
              <a:off x="5540440" y="2572312"/>
              <a:ext cx="1978154" cy="1773390"/>
            </a:xfrm>
            <a:prstGeom prst="straightConnector1">
              <a:avLst/>
            </a:prstGeom>
            <a:ln w="19050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5" b="13119"/>
          <a:stretch/>
        </p:blipFill>
        <p:spPr>
          <a:xfrm>
            <a:off x="3666966" y="4918021"/>
            <a:ext cx="315251" cy="35485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5" b="13119"/>
          <a:stretch/>
        </p:blipFill>
        <p:spPr>
          <a:xfrm>
            <a:off x="473508" y="4387100"/>
            <a:ext cx="315251" cy="35485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5" b="13119"/>
          <a:stretch/>
        </p:blipFill>
        <p:spPr>
          <a:xfrm>
            <a:off x="2883853" y="4096581"/>
            <a:ext cx="315251" cy="3548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5" b="13119"/>
          <a:stretch/>
        </p:blipFill>
        <p:spPr>
          <a:xfrm>
            <a:off x="2639942" y="3174529"/>
            <a:ext cx="315251" cy="35485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55" b="13119"/>
          <a:stretch/>
        </p:blipFill>
        <p:spPr>
          <a:xfrm>
            <a:off x="4188843" y="3366694"/>
            <a:ext cx="315251" cy="35485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333556" y="5333226"/>
            <a:ext cx="1170537" cy="253916"/>
          </a:xfrm>
          <a:prstGeom prst="rect">
            <a:avLst/>
          </a:prstGeom>
          <a:solidFill>
            <a:srgbClr val="EC4248"/>
          </a:solidFill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ЦД на поле </a:t>
            </a:r>
            <a:r>
              <a:rPr lang="en-US" sz="1050" dirty="0">
                <a:solidFill>
                  <a:prstClr val="black"/>
                </a:solidFill>
              </a:rPr>
              <a:t>2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86847" y="4495577"/>
            <a:ext cx="965420" cy="2539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ЦД на поле </a:t>
            </a:r>
            <a:r>
              <a:rPr lang="en-US" sz="1050" dirty="0">
                <a:solidFill>
                  <a:prstClr val="black"/>
                </a:solidFill>
              </a:rPr>
              <a:t>3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96362" y="2835318"/>
            <a:ext cx="900938" cy="253916"/>
          </a:xfrm>
          <a:prstGeom prst="rect">
            <a:avLst/>
          </a:prstGeom>
          <a:solidFill>
            <a:srgbClr val="FFC000"/>
          </a:solidFill>
        </p:spPr>
        <p:txBody>
          <a:bodyPr wrap="square" lIns="36000" rIns="36000" rtlCol="0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ЦД на поле 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80483" y="3764829"/>
            <a:ext cx="910022" cy="253916"/>
          </a:xfrm>
          <a:prstGeom prst="rect">
            <a:avLst/>
          </a:prstGeom>
          <a:solidFill>
            <a:srgbClr val="92D050"/>
          </a:solidFill>
        </p:spPr>
        <p:txBody>
          <a:bodyPr wrap="square" lIns="36000" rIns="36000" rtlCol="0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ЦД на поле </a:t>
            </a:r>
            <a:r>
              <a:rPr lang="en-US" sz="1050" dirty="0">
                <a:solidFill>
                  <a:prstClr val="black"/>
                </a:solidFill>
              </a:rPr>
              <a:t>5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08988" y="995980"/>
            <a:ext cx="476963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450"/>
              </a:spcAft>
            </a:pPr>
            <a:r>
              <a:rPr lang="ru-RU" sz="1350" b="1" dirty="0">
                <a:solidFill>
                  <a:prstClr val="black"/>
                </a:solidFill>
              </a:rPr>
              <a:t>Программные агенты для коллективного принятия решений</a:t>
            </a:r>
            <a:endParaRPr lang="en-US" sz="1350" b="1" dirty="0">
              <a:solidFill>
                <a:prstClr val="black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5705" y="4861056"/>
            <a:ext cx="900938" cy="253916"/>
          </a:xfrm>
          <a:prstGeom prst="rect">
            <a:avLst/>
          </a:prstGeom>
          <a:solidFill>
            <a:srgbClr val="FFC000"/>
          </a:solidFill>
        </p:spPr>
        <p:txBody>
          <a:bodyPr wrap="square" lIns="36000" rIns="36000" rtlCol="0">
            <a:spAutoFit/>
          </a:bodyPr>
          <a:lstStyle>
            <a:defPPr>
              <a:defRPr lang="ru-RU"/>
            </a:defPPr>
            <a:lvl1pPr>
              <a:defRPr sz="1050">
                <a:solidFill>
                  <a:prstClr val="black"/>
                </a:solidFill>
              </a:defRPr>
            </a:lvl1pPr>
          </a:lstStyle>
          <a:p>
            <a:r>
              <a:rPr lang="ru-RU" dirty="0"/>
              <a:t>ЦД на поле 1</a:t>
            </a:r>
          </a:p>
        </p:txBody>
      </p:sp>
      <p:sp>
        <p:nvSpPr>
          <p:cNvPr id="45" name="Скругленная прямоугольная выноска 44"/>
          <p:cNvSpPr/>
          <p:nvPr/>
        </p:nvSpPr>
        <p:spPr>
          <a:xfrm>
            <a:off x="754731" y="2037149"/>
            <a:ext cx="2362890" cy="594137"/>
          </a:xfrm>
          <a:prstGeom prst="wedgeRoundRectCallout">
            <a:avLst>
              <a:gd name="adj1" fmla="val 20579"/>
              <a:gd name="adj2" fmla="val 8850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prstClr val="black"/>
                </a:solidFill>
              </a:rPr>
              <a:t>Агент растения: мне срочно нужны удобрения! Просьба запланировать технику</a:t>
            </a:r>
          </a:p>
        </p:txBody>
      </p:sp>
      <p:sp>
        <p:nvSpPr>
          <p:cNvPr id="46" name="Скругленная прямоугольная выноска 45"/>
          <p:cNvSpPr/>
          <p:nvPr/>
        </p:nvSpPr>
        <p:spPr>
          <a:xfrm>
            <a:off x="1677500" y="5153404"/>
            <a:ext cx="1507012" cy="471997"/>
          </a:xfrm>
          <a:prstGeom prst="wedgeRoundRectCallout">
            <a:avLst>
              <a:gd name="adj1" fmla="val 61118"/>
              <a:gd name="adj2" fmla="val 1737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Мне уже не нужны удобрения!</a:t>
            </a:r>
          </a:p>
        </p:txBody>
      </p:sp>
      <p:sp>
        <p:nvSpPr>
          <p:cNvPr id="47" name="Скругленная прямоугольная выноска 46"/>
          <p:cNvSpPr/>
          <p:nvPr/>
        </p:nvSpPr>
        <p:spPr>
          <a:xfrm>
            <a:off x="341917" y="2766817"/>
            <a:ext cx="1722315" cy="728772"/>
          </a:xfrm>
          <a:prstGeom prst="wedgeRoundRectCallout">
            <a:avLst>
              <a:gd name="adj1" fmla="val 12839"/>
              <a:gd name="adj2" fmla="val 128978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Агент трактора: Перестраиваю план техники для внесения новых удобрений</a:t>
            </a:r>
          </a:p>
        </p:txBody>
      </p:sp>
      <p:sp>
        <p:nvSpPr>
          <p:cNvPr id="48" name="Скругленная прямоугольная выноска 47"/>
          <p:cNvSpPr/>
          <p:nvPr/>
        </p:nvSpPr>
        <p:spPr>
          <a:xfrm>
            <a:off x="3752191" y="4117279"/>
            <a:ext cx="1571798" cy="526835"/>
          </a:xfrm>
          <a:prstGeom prst="wedgeRoundRectCallout">
            <a:avLst>
              <a:gd name="adj1" fmla="val -15523"/>
              <a:gd name="adj2" fmla="val 104965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Агент поля: Нужен срочный осмотр посевов!</a:t>
            </a:r>
          </a:p>
        </p:txBody>
      </p:sp>
      <p:sp>
        <p:nvSpPr>
          <p:cNvPr id="49" name="Скругленная прямоугольная выноска 48"/>
          <p:cNvSpPr/>
          <p:nvPr/>
        </p:nvSpPr>
        <p:spPr>
          <a:xfrm>
            <a:off x="3148237" y="1650863"/>
            <a:ext cx="2024151" cy="445073"/>
          </a:xfrm>
          <a:prstGeom prst="wedgeRoundRectCallout">
            <a:avLst>
              <a:gd name="adj1" fmla="val 13523"/>
              <a:gd name="adj2" fmla="val 102616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</a:rPr>
              <a:t>Агент </a:t>
            </a:r>
            <a:r>
              <a:rPr lang="ru-RU" sz="1200" dirty="0" err="1">
                <a:solidFill>
                  <a:prstClr val="black"/>
                </a:solidFill>
              </a:rPr>
              <a:t>дрона</a:t>
            </a:r>
            <a:r>
              <a:rPr lang="ru-RU" sz="1200" dirty="0">
                <a:solidFill>
                  <a:prstClr val="black"/>
                </a:solidFill>
              </a:rPr>
              <a:t>: Заметил проблемы на поле 2</a:t>
            </a:r>
          </a:p>
        </p:txBody>
      </p:sp>
      <p:sp>
        <p:nvSpPr>
          <p:cNvPr id="50" name="Заголовок 51"/>
          <p:cNvSpPr txBox="1">
            <a:spLocks/>
          </p:cNvSpPr>
          <p:nvPr/>
        </p:nvSpPr>
        <p:spPr>
          <a:xfrm>
            <a:off x="179247" y="70379"/>
            <a:ext cx="8908098" cy="49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Цифровая эко-система ИИ сервисов точного земледелия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на основе онтологий и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мультиагентных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технологий</a:t>
            </a:r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30880" y="6115047"/>
            <a:ext cx="8746426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b="1" dirty="0">
                <a:cs typeface="Arial" pitchFamily="34" charset="0"/>
              </a:rPr>
              <a:t>Цифровой двойник растений (ЦДР) – как ключевой ИИ сервис для любой платформы цифрового земледелия      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b="1" dirty="0">
                <a:cs typeface="Arial" pitchFamily="34" charset="0"/>
              </a:rPr>
              <a:t> с последующим развитием в систему «коллективного интеллекта» всего хозяйства. </a:t>
            </a:r>
          </a:p>
        </p:txBody>
      </p:sp>
      <p:sp>
        <p:nvSpPr>
          <p:cNvPr id="52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96415" y="6375345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3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15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0656" y="98361"/>
            <a:ext cx="6078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Кратко о процессе роста и развития пшеницы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16E5537-538C-A214-5321-0B2009FF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97" y="886591"/>
            <a:ext cx="8389279" cy="4875631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6253" y="5827176"/>
            <a:ext cx="9047747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/>
              <a:t>Есть ли уже примеры цифровых двойников пшеницы, чтобы планировать и моделировать рост и развитие посевов растений, а также прогнозировать их урожайность?</a:t>
            </a:r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577679" y="6353795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4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29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1"/>
          <p:cNvSpPr txBox="1">
            <a:spLocks/>
          </p:cNvSpPr>
          <p:nvPr/>
        </p:nvSpPr>
        <p:spPr>
          <a:xfrm>
            <a:off x="179247" y="70379"/>
            <a:ext cx="8908098" cy="497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Ближайшие примеры ЦДР в литературе</a:t>
            </a:r>
          </a:p>
        </p:txBody>
      </p:sp>
      <p:sp>
        <p:nvSpPr>
          <p:cNvPr id="5" name="ZoneTexte 10">
            <a:extLst>
              <a:ext uri="{FF2B5EF4-FFF2-40B4-BE49-F238E27FC236}">
                <a16:creationId xmlns:a16="http://schemas.microsoft.com/office/drawing/2014/main" xmlns="" id="{8E6A582A-9120-8650-FAD1-384587B4B7AB}"/>
              </a:ext>
            </a:extLst>
          </p:cNvPr>
          <p:cNvSpPr txBox="1"/>
          <p:nvPr/>
        </p:nvSpPr>
        <p:spPr>
          <a:xfrm>
            <a:off x="572856" y="737581"/>
            <a:ext cx="7998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Платформа управления урожаем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Semios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представляет собой решение, разработанное для помощи производителям плодовых деревьев, орехов и виноградников в эффективном управлении урожаем. </a:t>
            </a:r>
          </a:p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омпания Blue River Technology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разработала систему по имени </a:t>
            </a:r>
            <a:r>
              <a:rPr lang="ru-R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ru-RU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Spray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которая использует цифровые двойники и искусственный интеллект для распознавания сорняков и определения, нужно ли им обработка. </a:t>
            </a:r>
          </a:p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 </a:t>
            </a:r>
            <a:r>
              <a:rPr lang="ru-RU" sz="16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Plant</a:t>
            </a:r>
            <a:r>
              <a:rPr lang="ru-RU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проект, разработанный в MIT, направлен на создание цифровых двойников растений для изучения и моделирования их реакции на различные условия.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A new image of pest control - Good Fruit Grower">
            <a:extLst>
              <a:ext uri="{FF2B5EF4-FFF2-40B4-BE49-F238E27FC236}">
                <a16:creationId xmlns:a16="http://schemas.microsoft.com/office/drawing/2014/main" xmlns="" id="{A6A6CF29-CFF2-067A-DC5D-5E56283E2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07" y="3944617"/>
            <a:ext cx="4463415" cy="25446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96415" y="6375345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5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74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5250" y="127174"/>
            <a:ext cx="7643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Существующие подходы к построению моделей растений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9477" y="851035"/>
            <a:ext cx="70102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/>
              <a:t>Математические модели на базе систем алгебраических или дифференциальных уравнений.</a:t>
            </a:r>
          </a:p>
          <a:p>
            <a:pPr marL="342900" indent="-342900" algn="just">
              <a:buAutoNum type="arabicPeriod"/>
            </a:pPr>
            <a:r>
              <a:rPr lang="ru-RU" dirty="0"/>
              <a:t>Модели на базе статистических данных за прошлые периоды, включая методы машинного обучения.</a:t>
            </a:r>
          </a:p>
          <a:p>
            <a:pPr marL="342900" indent="-342900" algn="just">
              <a:buAutoNum type="arabicPeriod"/>
            </a:pPr>
            <a:r>
              <a:rPr lang="ru-RU" dirty="0"/>
              <a:t>Экспертные системы на базе правил роста и развития растений.</a:t>
            </a:r>
          </a:p>
          <a:p>
            <a:endParaRPr lang="ru-RU" dirty="0"/>
          </a:p>
          <a:p>
            <a:r>
              <a:rPr lang="ru-RU" dirty="0"/>
              <a:t>Эти модели имеют многие значительные ограничения: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9477" y="2990905"/>
            <a:ext cx="69960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dirty="0"/>
              <a:t>Математические модели не позволяют учитывать особенности климата, местности, сорта, технологий и т.д.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dirty="0"/>
              <a:t>Статистические модели при изменении климата требуют переобучать модель.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dirty="0"/>
              <a:t>Современные сорта меняются через 3-5 лет, не позволяя накопить данные для обобщений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dirty="0"/>
              <a:t>Указанные модели не являются адаптивными к происходящим событиям.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ru-RU" dirty="0"/>
              <a:t>Растение является сложной самоорганизующейся системой – есть ли подходы, которые могут позволить строить такие модели?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r="52078"/>
          <a:stretch/>
        </p:blipFill>
        <p:spPr>
          <a:xfrm>
            <a:off x="290795" y="942341"/>
            <a:ext cx="1553775" cy="26461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47922"/>
          <a:stretch/>
        </p:blipFill>
        <p:spPr>
          <a:xfrm>
            <a:off x="290795" y="3588458"/>
            <a:ext cx="1553775" cy="30273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99726" y="5961772"/>
            <a:ext cx="6975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buClr>
                <a:srgbClr val="FF0000"/>
              </a:buClr>
            </a:pP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Гипотеза: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Можно ли попробовать разработать «виртуальное растение» - как систему коллективного «искусственного интеллекта»?</a:t>
            </a:r>
            <a:endParaRPr lang="ru-RU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520611" y="6470426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latin typeface="Arial"/>
                <a:ea typeface="Arial"/>
                <a:cs typeface="Arial"/>
                <a:sym typeface="Arial"/>
              </a:rPr>
              <a:t>6</a:t>
            </a:fld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080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0">
            <a:extLst>
              <a:ext uri="{FF2B5EF4-FFF2-40B4-BE49-F238E27FC236}">
                <a16:creationId xmlns:a16="http://schemas.microsoft.com/office/drawing/2014/main" xmlns="" id="{8E6A582A-9120-8650-FAD1-384587B4B7AB}"/>
              </a:ext>
            </a:extLst>
          </p:cNvPr>
          <p:cNvSpPr txBox="1"/>
          <p:nvPr/>
        </p:nvSpPr>
        <p:spPr>
          <a:xfrm>
            <a:off x="381740" y="879300"/>
            <a:ext cx="85023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Цифровой двойник (ЦД)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компьютерная модель реального объекта, состояние которой синхронизировано с реальным объектом (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М.Гривс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2003)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Цифровой двойник растений (ЦДР)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должен учитывать влияние таких факторов среды, как температура, влажность почвы и воздуха, содержание питательных веществ, на выходные параметры растения по стадиям, план его роста и развития, а также урожайность и другие параметры.</a:t>
            </a:r>
          </a:p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Однако, растение –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сложная адаптивная система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которая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самоорганизуется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 адаптивно перестраивает свои планы с учетом доступных ресурсов – также должна быть построена и модель виртуального растения.</a:t>
            </a:r>
          </a:p>
          <a:p>
            <a:pPr indent="450000" algn="just">
              <a:lnSpc>
                <a:spcPct val="150000"/>
              </a:lnSpc>
              <a:tabLst>
                <a:tab pos="288290" algn="l"/>
                <a:tab pos="575945" algn="l"/>
                <a:tab pos="449580" algn="l"/>
              </a:tabLs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этих целях мы разрабатываем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онтологии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интеграции междисциплинарных знаний о растениях и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мультиагентные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технологии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моделирования процессов принятия решений растением на каждой стадии и между стадиями, а также планируем применять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методы машинного обучения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при наличии экспериментальных данных.</a:t>
            </a:r>
          </a:p>
          <a:p>
            <a:pPr indent="450000" algn="just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будущем ЦДР должен также предоставлять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 обработке семян и почвы, внесению удобрений и средств защиты растений.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017049" y="117611"/>
            <a:ext cx="7618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Предлагаемый подход к Цифровым двойникам растений</a:t>
            </a:r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96415" y="6375345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7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7193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29"/>
          <p:cNvSpPr>
            <a:spLocks noChangeArrowheads="1"/>
          </p:cNvSpPr>
          <p:nvPr/>
        </p:nvSpPr>
        <p:spPr bwMode="auto">
          <a:xfrm>
            <a:off x="5488700" y="1331591"/>
            <a:ext cx="3420358" cy="514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Классы программных агентов: </a:t>
            </a:r>
          </a:p>
          <a:p>
            <a:pPr marL="285750" lvl="0" indent="-28575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b="1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Агент растения «в целом»,</a:t>
            </a: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 который выполняет координацию работы других агентов и управляет их параметрами</a:t>
            </a:r>
          </a:p>
          <a:p>
            <a:pPr marL="285750" lvl="0" indent="-28575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b="1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Агенты стадий развития растения, </a:t>
            </a: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задающие потребности растения на каждой стадии (число стадий и их особенности для каждого вида растений задаются в базе знаний)</a:t>
            </a:r>
          </a:p>
          <a:p>
            <a:pPr marL="285750" lvl="0" indent="-28575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b="1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Агенты ресурсов среды и возможностей растения</a:t>
            </a: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, которые должны быть известны и могут уточняться на каждой стадии на основе данных от датчиков и/или агрономов</a:t>
            </a:r>
          </a:p>
          <a:p>
            <a:pPr marL="285750" lvl="0" indent="-28575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b="1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Агент урожая и других параметров</a:t>
            </a: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, который вырабатывает контекстно-зависимые рекомендации по выращиванию растений в темпе развития ситуации</a:t>
            </a:r>
          </a:p>
          <a:p>
            <a:pPr marL="285750" lvl="0" indent="-28575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</a:pPr>
            <a:r>
              <a:rPr lang="ru-RU" sz="1400" b="1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Агент модератора</a:t>
            </a:r>
            <a:r>
              <a:rPr lang="ru-RU" sz="1400" dirty="0">
                <a:solidFill>
                  <a:srgbClr val="24211D"/>
                </a:solidFill>
                <a:latin typeface="Arial" pitchFamily="34" charset="0"/>
                <a:cs typeface="Arial" pitchFamily="34" charset="0"/>
              </a:rPr>
              <a:t>, который фиксирует достижение состояния «конкурентного равновесия» при появлении новых события и перепланировании стадий</a:t>
            </a: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217537" y="135883"/>
            <a:ext cx="9327128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Мультиагентная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модель стадий роста и развития растений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1" y="1060820"/>
            <a:ext cx="5356860" cy="50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Улыбающееся лицо 1"/>
          <p:cNvSpPr/>
          <p:nvPr/>
        </p:nvSpPr>
        <p:spPr>
          <a:xfrm>
            <a:off x="1371847" y="1435650"/>
            <a:ext cx="169683" cy="379169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>
            <a:off x="4248594" y="1435650"/>
            <a:ext cx="169683" cy="379169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0609" y="1281929"/>
            <a:ext cx="981238" cy="471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Агент модератора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8593" y="1291604"/>
            <a:ext cx="98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Агент урожая</a:t>
            </a:r>
          </a:p>
        </p:txBody>
      </p:sp>
      <p:sp>
        <p:nvSpPr>
          <p:cNvPr id="10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96415" y="6375345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8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325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/>
          </p:cNvSpPr>
          <p:nvPr/>
        </p:nvSpPr>
        <p:spPr>
          <a:xfrm>
            <a:off x="217537" y="135883"/>
            <a:ext cx="9327128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Метод принятия решений агентом (2/1)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10">
                <a:extLst>
                  <a:ext uri="{FF2B5EF4-FFF2-40B4-BE49-F238E27FC236}">
                    <a16:creationId xmlns:a16="http://schemas.microsoft.com/office/drawing/2014/main" xmlns="" id="{8E6A582A-9120-8650-FAD1-384587B4B7AB}"/>
                  </a:ext>
                </a:extLst>
              </p:cNvPr>
              <p:cNvSpPr txBox="1"/>
              <p:nvPr/>
            </p:nvSpPr>
            <p:spPr>
              <a:xfrm>
                <a:off x="390617" y="721092"/>
                <a:ext cx="8610377" cy="3524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0000" algn="just">
                  <a:lnSpc>
                    <a:spcPct val="150000"/>
                  </a:lnSpc>
                </a:pP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Разработка цифровой модели растения основывается на оценке факторов, оказывающих влияние на рост и развитие культуры в целом. </a:t>
                </a:r>
              </a:p>
              <a:p>
                <a:pPr indent="450000" algn="just">
                  <a:lnSpc>
                    <a:spcPct val="150000"/>
                  </a:lnSpc>
                </a:pP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Предлагаемая простейшая модель ЦДР сельскохозяйственной культуры включает:</a:t>
                </a:r>
              </a:p>
              <a:p>
                <a:pPr marL="450000" indent="4500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Множество фаз развития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600">
                        <a:latin typeface="Cambria Math" panose="02040503050406030204" pitchFamily="18" charset="0"/>
                      </a:rPr>
                      <m:t>P</m:t>
                    </m:r>
                    <m:r>
                      <a:rPr lang="ru-RU" sz="16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ru-RU" sz="1600">
                                <a:latin typeface="Cambria Math" panose="02040503050406030204" pitchFamily="18" charset="0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ru-RU" sz="16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e>
                    </m:d>
                    <m:r>
                      <a:rPr lang="ru-RU" sz="16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ru-RU" sz="1600">
                        <a:latin typeface="Cambria Math" panose="02040503050406030204" pitchFamily="18" charset="0"/>
                      </a:rPr>
                      <m:t>i</m:t>
                    </m:r>
                    <m:r>
                      <a:rPr lang="ru-RU" sz="1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160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en-US" sz="160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</m:acc>
                  </m:oMath>
                </a14:m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где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количество фаз;</a:t>
                </a:r>
              </a:p>
              <a:p>
                <a:pPr marL="450000" indent="4500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Множество выходных параметров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ru-RU" sz="16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ru-RU" sz="1600">
                                <a:latin typeface="Cambria Math" panose="020405030504060302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ru-RU" sz="1600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</m:e>
                    </m:d>
                    <m:r>
                      <a:rPr lang="ru-RU" sz="16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ru-RU" sz="1600">
                        <a:latin typeface="Cambria Math" panose="02040503050406030204" pitchFamily="18" charset="0"/>
                      </a:rPr>
                      <m:t>j</m:t>
                    </m:r>
                    <m:r>
                      <a:rPr lang="ru-RU" sz="1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160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ru-RU" sz="16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acc>
                  </m:oMath>
                </a14:m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где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количество выходных параметров с\х культуры;</a:t>
                </a:r>
              </a:p>
              <a:p>
                <a:pPr marL="450000" indent="4500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Множество входных параметров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ru-RU" sz="160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ru-RU" sz="16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ru-RU" sz="1600">
                                <a:latin typeface="Cambria Math" panose="02040503050406030204" pitchFamily="18" charset="0"/>
                              </a:rPr>
                              <m:t>k</m:t>
                            </m:r>
                          </m:sub>
                        </m:sSub>
                      </m:e>
                    </m:d>
                    <m:r>
                      <a:rPr lang="ru-RU" sz="160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ru-RU" sz="1600">
                        <a:latin typeface="Cambria Math" panose="02040503050406030204" pitchFamily="18" charset="0"/>
                      </a:rPr>
                      <m:t>k</m:t>
                    </m:r>
                    <m:r>
                      <a:rPr lang="ru-RU" sz="1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160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m:rPr>
                            <m:sty m:val="p"/>
                          </m:rPr>
                          <a:rPr lang="ru-RU" sz="16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где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ru-RU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– количество влияющих факторов.</a:t>
                </a:r>
              </a:p>
              <a:p>
                <a:pPr algn="just">
                  <a:lnSpc>
                    <a:spcPct val="150000"/>
                  </a:lnSpc>
                </a:pPr>
                <a:endParaRPr lang="ru-RU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E6A582A-9120-8650-FAD1-384587B4B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17" y="721092"/>
                <a:ext cx="8610377" cy="3524042"/>
              </a:xfrm>
              <a:prstGeom prst="rect">
                <a:avLst/>
              </a:prstGeom>
              <a:blipFill rotWithShape="0">
                <a:blip r:embed="rId3"/>
                <a:stretch>
                  <a:fillRect l="-354" r="-3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Google Shape;99;p2">
            <a:extLst>
              <a:ext uri="{FF2B5EF4-FFF2-40B4-BE49-F238E27FC236}">
                <a16:creationId xmlns:a16="http://schemas.microsoft.com/office/drawing/2014/main" xmlns="" id="{C39DB654-E6EB-4A8E-A7BC-E2B37A9C99C4}"/>
              </a:ext>
            </a:extLst>
          </p:cNvPr>
          <p:cNvSpPr txBox="1"/>
          <p:nvPr/>
        </p:nvSpPr>
        <p:spPr>
          <a:xfrm>
            <a:off x="8096415" y="6375345"/>
            <a:ext cx="4691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9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ZoneTexte 10">
            <a:extLst>
              <a:ext uri="{FF2B5EF4-FFF2-40B4-BE49-F238E27FC236}">
                <a16:creationId xmlns:a16="http://schemas.microsoft.com/office/drawing/2014/main" xmlns="" id="{02404CAA-7EFB-1651-CC80-4F3B7F54BDB4}"/>
              </a:ext>
            </a:extLst>
          </p:cNvPr>
          <p:cNvSpPr txBox="1"/>
          <p:nvPr/>
        </p:nvSpPr>
        <p:spPr>
          <a:xfrm>
            <a:off x="547503" y="3882355"/>
            <a:ext cx="38142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Трубкой параметров назовем диапазон изменения каждого фактора, влияющего на развитие растения.</a:t>
            </a:r>
          </a:p>
          <a:p>
            <a:pPr indent="450000" algn="just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Трубки параметров бывают идеальные (рекомендуемые) и критические.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03B0BF-5CEB-3D5C-B183-C2B7FDB54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740" y="3882355"/>
            <a:ext cx="4639254" cy="194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3258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24210</TotalTime>
  <Words>2721</Words>
  <Application>Microsoft Office PowerPoint</Application>
  <PresentationFormat>Экран (4:3)</PresentationFormat>
  <Paragraphs>423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 Math</vt:lpstr>
      <vt:lpstr>Symbol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Petr Skobelev</cp:lastModifiedBy>
  <cp:revision>463</cp:revision>
  <dcterms:created xsi:type="dcterms:W3CDTF">2022-07-12T18:25:42Z</dcterms:created>
  <dcterms:modified xsi:type="dcterms:W3CDTF">2024-10-23T01:46:18Z</dcterms:modified>
</cp:coreProperties>
</file>